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 id="2147483799" r:id="rId2"/>
  </p:sldMasterIdLst>
  <p:notesMasterIdLst>
    <p:notesMasterId r:id="rId46"/>
  </p:notesMasterIdLst>
  <p:handoutMasterIdLst>
    <p:handoutMasterId r:id="rId47"/>
  </p:handoutMasterIdLst>
  <p:sldIdLst>
    <p:sldId id="367" r:id="rId3"/>
    <p:sldId id="339" r:id="rId4"/>
    <p:sldId id="345" r:id="rId5"/>
    <p:sldId id="311" r:id="rId6"/>
    <p:sldId id="294" r:id="rId7"/>
    <p:sldId id="357" r:id="rId8"/>
    <p:sldId id="356" r:id="rId9"/>
    <p:sldId id="341" r:id="rId10"/>
    <p:sldId id="359" r:id="rId11"/>
    <p:sldId id="358" r:id="rId12"/>
    <p:sldId id="360" r:id="rId13"/>
    <p:sldId id="362" r:id="rId14"/>
    <p:sldId id="372" r:id="rId15"/>
    <p:sldId id="350" r:id="rId16"/>
    <p:sldId id="295" r:id="rId17"/>
    <p:sldId id="347" r:id="rId18"/>
    <p:sldId id="342" r:id="rId19"/>
    <p:sldId id="259" r:id="rId20"/>
    <p:sldId id="368" r:id="rId21"/>
    <p:sldId id="299" r:id="rId22"/>
    <p:sldId id="340" r:id="rId23"/>
    <p:sldId id="376" r:id="rId24"/>
    <p:sldId id="349" r:id="rId25"/>
    <p:sldId id="375" r:id="rId26"/>
    <p:sldId id="306" r:id="rId27"/>
    <p:sldId id="354" r:id="rId28"/>
    <p:sldId id="352" r:id="rId29"/>
    <p:sldId id="337" r:id="rId30"/>
    <p:sldId id="335" r:id="rId31"/>
    <p:sldId id="336" r:id="rId32"/>
    <p:sldId id="327" r:id="rId33"/>
    <p:sldId id="328" r:id="rId34"/>
    <p:sldId id="329" r:id="rId35"/>
    <p:sldId id="308" r:id="rId36"/>
    <p:sldId id="373" r:id="rId37"/>
    <p:sldId id="363" r:id="rId38"/>
    <p:sldId id="364" r:id="rId39"/>
    <p:sldId id="312" r:id="rId40"/>
    <p:sldId id="374" r:id="rId41"/>
    <p:sldId id="369" r:id="rId42"/>
    <p:sldId id="353" r:id="rId43"/>
    <p:sldId id="264" r:id="rId44"/>
    <p:sldId id="26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655"/>
    <a:srgbClr val="EFF8E0"/>
    <a:srgbClr val="008000"/>
    <a:srgbClr val="FFE6CD"/>
    <a:srgbClr val="F3E7FF"/>
    <a:srgbClr val="E1FFFF"/>
    <a:srgbClr val="EBF1F9"/>
    <a:srgbClr val="FFE5E5"/>
    <a:srgbClr val="E6CDFF"/>
    <a:srgbClr val="9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0" autoAdjust="0"/>
    <p:restoredTop sz="75878" autoAdjust="0"/>
  </p:normalViewPr>
  <p:slideViewPr>
    <p:cSldViewPr>
      <p:cViewPr varScale="1">
        <p:scale>
          <a:sx n="87" d="100"/>
          <a:sy n="87" d="100"/>
        </p:scale>
        <p:origin x="2112" y="78"/>
      </p:cViewPr>
      <p:guideLst>
        <p:guide orient="horz" pos="2160"/>
        <p:guide pos="2880"/>
      </p:guideLst>
    </p:cSldViewPr>
  </p:slideViewPr>
  <p:notesTextViewPr>
    <p:cViewPr>
      <p:scale>
        <a:sx n="3" d="2"/>
        <a:sy n="3" d="2"/>
      </p:scale>
      <p:origin x="0" y="0"/>
    </p:cViewPr>
  </p:notesTextViewPr>
  <p:sorterViewPr>
    <p:cViewPr>
      <p:scale>
        <a:sx n="115" d="100"/>
        <a:sy n="115" d="100"/>
      </p:scale>
      <p:origin x="0" y="0"/>
    </p:cViewPr>
  </p:sorterViewPr>
  <p:notesViewPr>
    <p:cSldViewPr>
      <p:cViewPr varScale="1">
        <p:scale>
          <a:sx n="87" d="100"/>
          <a:sy n="87"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6E7DCF-E8AC-4F1E-AB12-3CB727A28B39}" type="datetimeFigureOut">
              <a:rPr lang="en-AU" smtClean="0"/>
              <a:t>25/10/2017</a:t>
            </a:fld>
            <a:endParaRPr lang="en-A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DD937A-2C32-4085-86E0-38ABB0C42715}" type="slidenum">
              <a:rPr lang="en-AU" smtClean="0"/>
              <a:t>‹#›</a:t>
            </a:fld>
            <a:endParaRPr lang="en-AU" dirty="0"/>
          </a:p>
        </p:txBody>
      </p:sp>
    </p:spTree>
    <p:extLst>
      <p:ext uri="{BB962C8B-B14F-4D97-AF65-F5344CB8AC3E}">
        <p14:creationId xmlns:p14="http://schemas.microsoft.com/office/powerpoint/2010/main" val="4096039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63E7F-0659-4C99-A85D-3D8125DB95F7}" type="datetimeFigureOut">
              <a:rPr lang="en-AU" smtClean="0"/>
              <a:pPr/>
              <a:t>25/10/2017</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8FC4E-7C8E-422D-9EFF-ED39FCCE3B49}" type="slidenum">
              <a:rPr lang="en-AU" smtClean="0"/>
              <a:pPr/>
              <a:t>‹#›</a:t>
            </a:fld>
            <a:endParaRPr lang="en-AU" dirty="0"/>
          </a:p>
        </p:txBody>
      </p:sp>
    </p:spTree>
    <p:extLst>
      <p:ext uri="{BB962C8B-B14F-4D97-AF65-F5344CB8AC3E}">
        <p14:creationId xmlns:p14="http://schemas.microsoft.com/office/powerpoint/2010/main" val="219928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Section 1 – Introduction to digital Accessibility – slides 1-5</a:t>
            </a:r>
          </a:p>
          <a:p>
            <a:r>
              <a:rPr lang="en-US" sz="1400" dirty="0"/>
              <a:t>Welcome</a:t>
            </a:r>
          </a:p>
          <a:p>
            <a:r>
              <a:rPr lang="en-US" sz="1400" dirty="0"/>
              <a:t>I would very much like to thank the sponsors who have made today possible and I hope that you all benefit from the conference.</a:t>
            </a:r>
          </a:p>
          <a:p>
            <a:endParaRPr lang="en-US" sz="1400" dirty="0"/>
          </a:p>
          <a:p>
            <a:r>
              <a:rPr lang="en-US" sz="1400" dirty="0"/>
              <a:t>Next to me is my fabulous sign language interpreter, Christy. I’ve asked Christy to sign for me today as I think it is important for a number of reasons.</a:t>
            </a:r>
          </a:p>
          <a:p>
            <a:endParaRPr lang="en-US" sz="1400" dirty="0"/>
          </a:p>
          <a:p>
            <a:r>
              <a:rPr lang="en-US" sz="1400" dirty="0"/>
              <a:t>I don’t know if anyone here is hearing impaired, however, there could be.  As this presentation is being video-taped and will be available online, we have no idea of the needs of those users – and everyone is important as we’ll discuss.</a:t>
            </a:r>
            <a:endParaRPr lang="en-AU" sz="1400"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1</a:t>
            </a:fld>
            <a:endParaRPr lang="en-AU" dirty="0"/>
          </a:p>
        </p:txBody>
      </p:sp>
    </p:spTree>
    <p:extLst>
      <p:ext uri="{BB962C8B-B14F-4D97-AF65-F5344CB8AC3E}">
        <p14:creationId xmlns:p14="http://schemas.microsoft.com/office/powerpoint/2010/main" val="3209781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These are the Guidelines for both government and non-government</a:t>
            </a:r>
          </a:p>
          <a:p>
            <a:r>
              <a:rPr lang="en-AU" sz="1400" dirty="0"/>
              <a:t>Note:  it says “This requirement applies to any individual or organisation”</a:t>
            </a:r>
          </a:p>
          <a:p>
            <a:pPr marL="171450" indent="-171450">
              <a:buFont typeface="Arial" panose="020B0604020202020204" pitchFamily="34" charset="0"/>
              <a:buChar char="•"/>
            </a:pPr>
            <a:r>
              <a:rPr lang="en-AU" sz="1400" dirty="0"/>
              <a:t>Many people assume this is only for government</a:t>
            </a:r>
          </a:p>
          <a:p>
            <a:pPr marL="171450" indent="-171450">
              <a:buFont typeface="Arial" panose="020B0604020202020204" pitchFamily="34" charset="0"/>
              <a:buChar char="•"/>
            </a:pPr>
            <a:r>
              <a:rPr lang="en-AU" sz="1400" dirty="0"/>
              <a:t>This isn’t ‘new news’ – it has been in the works since July 1, 2010</a:t>
            </a:r>
          </a:p>
          <a:p>
            <a:pPr marL="171450" indent="-171450">
              <a:buFont typeface="Arial" panose="020B0604020202020204" pitchFamily="34" charset="0"/>
              <a:buChar char="•"/>
            </a:pPr>
            <a:r>
              <a:rPr lang="en-AU" sz="1400" dirty="0"/>
              <a:t>The AHRC administer the Disability Discrimination Act, and this is the litigation that applies to accessibility</a:t>
            </a:r>
          </a:p>
        </p:txBody>
      </p:sp>
      <p:sp>
        <p:nvSpPr>
          <p:cNvPr id="4" name="Slide Number Placeholder 3"/>
          <p:cNvSpPr>
            <a:spLocks noGrp="1"/>
          </p:cNvSpPr>
          <p:nvPr>
            <p:ph type="sldNum" sz="quarter" idx="10"/>
          </p:nvPr>
        </p:nvSpPr>
        <p:spPr/>
        <p:txBody>
          <a:bodyPr/>
          <a:lstStyle/>
          <a:p>
            <a:fld id="{13F8FC4E-7C8E-422D-9EFF-ED39FCCE3B49}" type="slidenum">
              <a:rPr lang="en-AU" smtClean="0"/>
              <a:pPr/>
              <a:t>10</a:t>
            </a:fld>
            <a:endParaRPr lang="en-AU" dirty="0"/>
          </a:p>
        </p:txBody>
      </p:sp>
    </p:spTree>
    <p:extLst>
      <p:ext uri="{BB962C8B-B14F-4D97-AF65-F5344CB8AC3E}">
        <p14:creationId xmlns:p14="http://schemas.microsoft.com/office/powerpoint/2010/main" val="179402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400" dirty="0"/>
              <a:t>AHRC advises that you need to get expert advice</a:t>
            </a:r>
          </a:p>
          <a:p>
            <a:pPr marL="171450" indent="-171450">
              <a:buFont typeface="Arial" panose="020B0604020202020204" pitchFamily="34" charset="0"/>
              <a:buChar char="•"/>
            </a:pPr>
            <a:r>
              <a:rPr lang="en-AU" sz="1400" dirty="0"/>
              <a:t>We advise organisations to consider getting a baseline accessibility evaluation to check their website’s compliance level, and make plans for gradual improvement</a:t>
            </a:r>
          </a:p>
          <a:p>
            <a:pPr marL="171450" indent="-171450">
              <a:buFont typeface="Arial" panose="020B0604020202020204" pitchFamily="34" charset="0"/>
              <a:buChar char="•"/>
            </a:pPr>
            <a:r>
              <a:rPr lang="en-AU" sz="1400" dirty="0"/>
              <a:t>Don’t forget about testing with people with disabilities and also with seniors</a:t>
            </a:r>
          </a:p>
          <a:p>
            <a:endParaRPr lang="en-AU"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11</a:t>
            </a:fld>
            <a:endParaRPr lang="en-AU" dirty="0"/>
          </a:p>
        </p:txBody>
      </p:sp>
    </p:spTree>
    <p:extLst>
      <p:ext uri="{BB962C8B-B14F-4D97-AF65-F5344CB8AC3E}">
        <p14:creationId xmlns:p14="http://schemas.microsoft.com/office/powerpoint/2010/main" val="580210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Policy is changing and people with disabilities are becoming more aware of their rights</a:t>
            </a:r>
          </a:p>
          <a:p>
            <a:endParaRPr lang="en-US" dirty="0"/>
          </a:p>
          <a:p>
            <a:pPr marL="285750" indent="-285750">
              <a:buFont typeface="Arial" panose="020B0604020202020204" pitchFamily="34" charset="0"/>
              <a:buChar char="•"/>
            </a:pPr>
            <a:r>
              <a:rPr lang="en-US" sz="1400" dirty="0"/>
              <a:t>This is your opportunity to stand out from the crowd.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trend is now to embed accessibility requirements in an organisation’s DAIP and set targets to meet these requirements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This is where developers enter the arena – you will be asked to develop new digital materials to meet the accessibility requirements.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Can you do it?  Do you know what the requirements are?</a:t>
            </a:r>
            <a:endParaRPr lang="en-AU" sz="1400"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12</a:t>
            </a:fld>
            <a:endParaRPr lang="en-AU" dirty="0"/>
          </a:p>
        </p:txBody>
      </p:sp>
    </p:spTree>
    <p:extLst>
      <p:ext uri="{BB962C8B-B14F-4D97-AF65-F5344CB8AC3E}">
        <p14:creationId xmlns:p14="http://schemas.microsoft.com/office/powerpoint/2010/main" val="540710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Government tendering requirements</a:t>
            </a:r>
          </a:p>
          <a:p>
            <a:pPr marL="171450" indent="-171450">
              <a:buFont typeface="Arial" panose="020B0604020202020204" pitchFamily="34" charset="0"/>
              <a:buChar char="•"/>
            </a:pPr>
            <a:r>
              <a:rPr lang="en-AU" dirty="0"/>
              <a:t>AS 301549 – have you heard about it?</a:t>
            </a:r>
          </a:p>
          <a:p>
            <a:pPr marL="171450" indent="-171450">
              <a:buFont typeface="Arial" panose="020B0604020202020204" pitchFamily="34" charset="0"/>
              <a:buChar char="•"/>
            </a:pPr>
            <a:r>
              <a:rPr lang="en-AU" dirty="0"/>
              <a:t>Taken from EN 301549</a:t>
            </a:r>
          </a:p>
          <a:p>
            <a:pPr marL="171450" indent="-171450">
              <a:buFont typeface="Arial" panose="020B0604020202020204" pitchFamily="34" charset="0"/>
              <a:buChar char="•"/>
            </a:pPr>
            <a:r>
              <a:rPr lang="en-AU" dirty="0"/>
              <a:t>ICT Products and Services</a:t>
            </a:r>
          </a:p>
          <a:p>
            <a:pPr marL="171450" indent="-171450">
              <a:buFont typeface="Arial" panose="020B0604020202020204" pitchFamily="34" charset="0"/>
              <a:buChar char="•"/>
            </a:pPr>
            <a:r>
              <a:rPr lang="en-AU" dirty="0"/>
              <a:t>Requires a statement of compliance and will be legally enforceable</a:t>
            </a:r>
          </a:p>
          <a:p>
            <a:pPr marL="171450" indent="-171450">
              <a:buFont typeface="Arial" panose="020B0604020202020204" pitchFamily="34" charset="0"/>
              <a:buChar char="•"/>
            </a:pPr>
            <a:r>
              <a:rPr lang="en-AU" dirty="0"/>
              <a:t>Anyone can use it</a:t>
            </a:r>
          </a:p>
          <a:p>
            <a:endParaRPr lang="en-AU" dirty="0"/>
          </a:p>
          <a:p>
            <a:pPr marL="171450" indent="-171450">
              <a:buFont typeface="Arial" panose="020B0604020202020204" pitchFamily="34" charset="0"/>
              <a:buChar char="•"/>
            </a:pPr>
            <a:r>
              <a:rPr lang="en-AU" dirty="0"/>
              <a:t>You need to get reading up on this – you will be required to provide a statement of compliance if any organisation puts this in their tendering documents.  For Federal Government work – this is mandated – they have to require the document.</a:t>
            </a:r>
          </a:p>
          <a:p>
            <a:endParaRPr lang="en-AU" dirty="0"/>
          </a:p>
          <a:p>
            <a:r>
              <a:rPr lang="en-AU" b="1" dirty="0"/>
              <a:t>Next section – we will look at the Benefits and Repercussions related to digital accessibility</a:t>
            </a:r>
          </a:p>
        </p:txBody>
      </p:sp>
      <p:sp>
        <p:nvSpPr>
          <p:cNvPr id="4" name="Slide Number Placeholder 3"/>
          <p:cNvSpPr>
            <a:spLocks noGrp="1"/>
          </p:cNvSpPr>
          <p:nvPr>
            <p:ph type="sldNum" sz="quarter" idx="10"/>
          </p:nvPr>
        </p:nvSpPr>
        <p:spPr/>
        <p:txBody>
          <a:bodyPr/>
          <a:lstStyle/>
          <a:p>
            <a:fld id="{13F8FC4E-7C8E-422D-9EFF-ED39FCCE3B49}" type="slidenum">
              <a:rPr lang="en-AU" smtClean="0"/>
              <a:pPr/>
              <a:t>13</a:t>
            </a:fld>
            <a:endParaRPr lang="en-AU" dirty="0"/>
          </a:p>
        </p:txBody>
      </p:sp>
    </p:spTree>
    <p:extLst>
      <p:ext uri="{BB962C8B-B14F-4D97-AF65-F5344CB8AC3E}">
        <p14:creationId xmlns:p14="http://schemas.microsoft.com/office/powerpoint/2010/main" val="212874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2"/>
            <a:ext cx="5618480" cy="4784215"/>
          </a:xfrm>
        </p:spPr>
        <p:txBody>
          <a:bodyPr/>
          <a:lstStyle/>
          <a:p>
            <a:r>
              <a:rPr lang="en-AU" sz="1800" b="1" dirty="0"/>
              <a:t>Section 3 – Benefits and Repercussions – slides 15-21</a:t>
            </a:r>
          </a:p>
          <a:p>
            <a:r>
              <a:rPr lang="en-AU" sz="1800" dirty="0"/>
              <a:t>It’s time to change our thinking, but it won’t happen quickly</a:t>
            </a:r>
          </a:p>
          <a:p>
            <a:pPr marL="349964" indent="-349964">
              <a:buFont typeface="Arial" panose="020B0604020202020204" pitchFamily="34" charset="0"/>
              <a:buChar char="•"/>
            </a:pPr>
            <a:r>
              <a:rPr lang="en-AU" sz="1800" dirty="0"/>
              <a:t>On the 2011 Census (not the recent), 20% of the population registered as having a disability that affects their education, employment or mobility</a:t>
            </a:r>
          </a:p>
          <a:p>
            <a:pPr marL="349964" indent="-349964">
              <a:buFont typeface="Arial" panose="020B0604020202020204" pitchFamily="34" charset="0"/>
              <a:buChar char="•"/>
            </a:pPr>
            <a:r>
              <a:rPr lang="en-AU" sz="1800" dirty="0"/>
              <a:t>What about those with multiple less-disabling situations such as diminished eyesight, situations they don’t label as disabilities because of social stigma such as ‘dyslexia’, or ‘epilepsy’?</a:t>
            </a:r>
          </a:p>
          <a:p>
            <a:pPr marL="349964" indent="-349964">
              <a:buFont typeface="Arial" panose="020B0604020202020204" pitchFamily="34" charset="0"/>
              <a:buChar char="•"/>
            </a:pPr>
            <a:r>
              <a:rPr lang="en-AU" sz="1800" dirty="0"/>
              <a:t>What about people who aren’t used to using computers, the seniors, people with English as a second language, or a combination of these? Its closer to 50%! That’s a lot of business to lose!</a:t>
            </a:r>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559006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“The power of the Web is in its universality.  Access by everyone regardless of disability is an essential aspect”</a:t>
            </a:r>
          </a:p>
          <a:p>
            <a:endParaRPr lang="en-US" sz="1400" dirty="0"/>
          </a:p>
          <a:p>
            <a:pPr marL="171450" indent="-171450">
              <a:buFont typeface="Arial" panose="020B0604020202020204" pitchFamily="34" charset="0"/>
              <a:buChar char="•"/>
            </a:pPr>
            <a:r>
              <a:rPr lang="en-US" sz="1400" dirty="0"/>
              <a:t>This is a very famous and much-used quotation.</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However, please note both who said it, and that it brings our focus to one of the most important aspects of the Web – access by everyone is critical</a:t>
            </a:r>
            <a:endParaRPr lang="en-AU" sz="1400"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15</a:t>
            </a:fld>
            <a:endParaRPr lang="en-AU" dirty="0"/>
          </a:p>
        </p:txBody>
      </p:sp>
    </p:spTree>
    <p:extLst>
      <p:ext uri="{BB962C8B-B14F-4D97-AF65-F5344CB8AC3E}">
        <p14:creationId xmlns:p14="http://schemas.microsoft.com/office/powerpoint/2010/main" val="585753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557908"/>
          </a:xfrm>
        </p:spPr>
        <p:txBody>
          <a:bodyPr/>
          <a:lstStyle/>
          <a:p>
            <a:r>
              <a:rPr lang="en-AU" sz="2000" dirty="0"/>
              <a:t>In the physical sense, we can see how ridiculous this wheelchair ramp design is.  </a:t>
            </a:r>
          </a:p>
          <a:p>
            <a:pPr marL="174982" indent="-174982">
              <a:buFont typeface="Arial" panose="020B0604020202020204" pitchFamily="34" charset="0"/>
              <a:buChar char="•"/>
            </a:pPr>
            <a:r>
              <a:rPr lang="en-AU" sz="2000" dirty="0"/>
              <a:t>Check your assumptions.</a:t>
            </a:r>
          </a:p>
          <a:p>
            <a:pPr marL="174982" indent="-174982">
              <a:buFont typeface="Arial" panose="020B0604020202020204" pitchFamily="34" charset="0"/>
              <a:buChar char="•"/>
            </a:pPr>
            <a:r>
              <a:rPr lang="en-AU" sz="2000" dirty="0"/>
              <a:t>People in electric wheelchairs are usually independent and there is nothing saying anyone in a wheelchair has someone pushing them.</a:t>
            </a:r>
          </a:p>
          <a:p>
            <a:pPr marL="174982" indent="-174982">
              <a:buFont typeface="Arial" panose="020B0604020202020204" pitchFamily="34" charset="0"/>
              <a:buChar char="•"/>
            </a:pPr>
            <a:r>
              <a:rPr lang="en-AU" sz="2000" dirty="0"/>
              <a:t>Have you ever seen wheelchair basketball players?  Do you think any of those guys want someone pushing their chair?</a:t>
            </a:r>
          </a:p>
          <a:p>
            <a:pPr marL="174982" indent="-174982">
              <a:buFont typeface="Arial" panose="020B0604020202020204" pitchFamily="34" charset="0"/>
              <a:buChar char="•"/>
            </a:pPr>
            <a:r>
              <a:rPr lang="en-AU" sz="2000" dirty="0"/>
              <a:t>So, are our assumptions for digital accessibility based on laziness, ignorance, or what?</a:t>
            </a:r>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432170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Everyone benefits from a more accessible website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Besides people with disabilities – </a:t>
            </a:r>
            <a:r>
              <a:rPr lang="en-AU" b="1" dirty="0"/>
              <a:t>see list in slide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approximately 12.5% of rate payers are over the age of 60 (based on 2011 census data)</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Also according to census data, 18% of residents come from countries where English is not their first language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Did you know, that if you use the abbreviations “ph no” for phone number, that screen readers read this as “phuh-no”?  Would someone with ESL understand what you mean?</a:t>
            </a:r>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17</a:t>
            </a:fld>
            <a:endParaRPr lang="en-AU" dirty="0"/>
          </a:p>
        </p:txBody>
      </p:sp>
    </p:spTree>
    <p:extLst>
      <p:ext uri="{BB962C8B-B14F-4D97-AF65-F5344CB8AC3E}">
        <p14:creationId xmlns:p14="http://schemas.microsoft.com/office/powerpoint/2010/main" val="4281689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400" b="1" dirty="0"/>
              <a:t>How does Business benefit?</a:t>
            </a:r>
          </a:p>
          <a:p>
            <a:pPr marL="171450" indent="-171450">
              <a:buFont typeface="Arial" panose="020B0604020202020204" pitchFamily="34" charset="0"/>
              <a:buChar char="•"/>
            </a:pPr>
            <a:r>
              <a:rPr lang="en-AU" sz="1400" dirty="0"/>
              <a:t>You can boost your user base by up to 20% - the work you do to make the website accessible should pay for itself</a:t>
            </a:r>
          </a:p>
          <a:p>
            <a:pPr marL="171450" indent="-171450">
              <a:buFont typeface="Arial" panose="020B0604020202020204" pitchFamily="34" charset="0"/>
              <a:buChar char="•"/>
            </a:pPr>
            <a:r>
              <a:rPr lang="en-AU" sz="1400" dirty="0"/>
              <a:t>More people will use your website</a:t>
            </a:r>
          </a:p>
          <a:p>
            <a:pPr marL="171450" indent="-171450">
              <a:buFont typeface="Arial" panose="020B0604020202020204" pitchFamily="34" charset="0"/>
              <a:buChar char="•"/>
            </a:pPr>
            <a:r>
              <a:rPr lang="en-AU" sz="1400" dirty="0"/>
              <a:t>Existing users will be more loyal </a:t>
            </a:r>
          </a:p>
          <a:p>
            <a:pPr marL="171450" indent="-171450">
              <a:buFont typeface="Arial" panose="020B0604020202020204" pitchFamily="34" charset="0"/>
              <a:buChar char="•"/>
            </a:pPr>
            <a:r>
              <a:rPr lang="en-AU" sz="1400" dirty="0"/>
              <a:t>It is great PR – shows that</a:t>
            </a:r>
            <a:r>
              <a:rPr lang="en-AU" sz="1400" baseline="0" dirty="0"/>
              <a:t> you’re committed to including as many users as possible – shows you’re ‘public-spirited’</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18</a:t>
            </a:fld>
            <a:endParaRPr lang="en-AU" dirty="0"/>
          </a:p>
        </p:txBody>
      </p:sp>
    </p:spTree>
    <p:extLst>
      <p:ext uri="{BB962C8B-B14F-4D97-AF65-F5344CB8AC3E}">
        <p14:creationId xmlns:p14="http://schemas.microsoft.com/office/powerpoint/2010/main" val="3755136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How many times have the people who employ you asked you to make sure they are coming up on the first page of a Google search?</a:t>
            </a:r>
            <a:endParaRPr lang="en-AU" sz="1400" dirty="0"/>
          </a:p>
          <a:p>
            <a:pPr marL="171450" indent="-171450">
              <a:buFont typeface="Arial" panose="020B0604020202020204" pitchFamily="34" charset="0"/>
              <a:buChar char="•"/>
            </a:pPr>
            <a:r>
              <a:rPr lang="en-AU" sz="1400" dirty="0"/>
              <a:t>Incorporating accessibility makes a real difference in your SEO – think of heading structure, keywords, search feature, sitemap</a:t>
            </a:r>
          </a:p>
          <a:p>
            <a:pPr marL="171450" indent="-171450">
              <a:buFont typeface="Arial" panose="020B0604020202020204" pitchFamily="34" charset="0"/>
              <a:buChar char="•"/>
            </a:pPr>
            <a:r>
              <a:rPr lang="en-AU" sz="1400" dirty="0"/>
              <a:t>you can also embed information in your website’s metadata stating it complies with WCAG if you want to improve it further still</a:t>
            </a:r>
          </a:p>
        </p:txBody>
      </p:sp>
      <p:sp>
        <p:nvSpPr>
          <p:cNvPr id="4" name="Slide Number Placeholder 3"/>
          <p:cNvSpPr>
            <a:spLocks noGrp="1"/>
          </p:cNvSpPr>
          <p:nvPr>
            <p:ph type="sldNum" sz="quarter" idx="10"/>
          </p:nvPr>
        </p:nvSpPr>
        <p:spPr/>
        <p:txBody>
          <a:bodyPr/>
          <a:lstStyle/>
          <a:p>
            <a:fld id="{13F8FC4E-7C8E-422D-9EFF-ED39FCCE3B49}" type="slidenum">
              <a:rPr lang="en-AU" smtClean="0"/>
              <a:pPr/>
              <a:t>19</a:t>
            </a:fld>
            <a:endParaRPr lang="en-AU" dirty="0"/>
          </a:p>
        </p:txBody>
      </p:sp>
    </p:spTree>
    <p:extLst>
      <p:ext uri="{BB962C8B-B14F-4D97-AF65-F5344CB8AC3E}">
        <p14:creationId xmlns:p14="http://schemas.microsoft.com/office/powerpoint/2010/main" val="378517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Intro to Vivienne, Director of Web Key IT</a:t>
            </a:r>
          </a:p>
          <a:p>
            <a:pPr marL="171450" indent="-171450">
              <a:buFontTx/>
              <a:buChar char="-"/>
            </a:pPr>
            <a:r>
              <a:rPr lang="en-AU" sz="1400" dirty="0"/>
              <a:t>We are accessibility consultants and that’s all we do! </a:t>
            </a:r>
          </a:p>
          <a:p>
            <a:pPr marL="171450" indent="-171450">
              <a:buFontTx/>
              <a:buChar char="-"/>
            </a:pPr>
            <a:r>
              <a:rPr lang="en-AU" sz="1400" dirty="0"/>
              <a:t>Believe me, it’s a big job!</a:t>
            </a:r>
          </a:p>
          <a:p>
            <a:pPr marL="171450" indent="-171450">
              <a:buFontTx/>
              <a:buChar char="-"/>
            </a:pPr>
            <a:r>
              <a:rPr lang="en-US" sz="1400" dirty="0"/>
              <a:t>I</a:t>
            </a:r>
            <a:r>
              <a:rPr lang="en-AU" sz="1400" dirty="0"/>
              <a:t>’d prefer that you don’t try to take a lot of notes today</a:t>
            </a:r>
          </a:p>
          <a:p>
            <a:pPr marL="171450" indent="-171450">
              <a:buFontTx/>
              <a:buChar char="-"/>
            </a:pPr>
            <a:r>
              <a:rPr lang="en-US" sz="1400" dirty="0"/>
              <a:t>T</a:t>
            </a:r>
            <a:r>
              <a:rPr lang="en-AU" sz="1400" dirty="0"/>
              <a:t>he slides are purposely quite text-heavy, for your later use</a:t>
            </a:r>
          </a:p>
          <a:p>
            <a:pPr marL="171450" indent="-171450">
              <a:buFontTx/>
              <a:buChar char="-"/>
            </a:pPr>
            <a:r>
              <a:rPr lang="en-US" sz="1400" dirty="0"/>
              <a:t>I</a:t>
            </a:r>
            <a:r>
              <a:rPr lang="en-AU" sz="1400" dirty="0"/>
              <a:t> have intentionally included a lot of links and illustrations in this presentation and it will be made available to you as well as access to the video </a:t>
            </a:r>
          </a:p>
        </p:txBody>
      </p:sp>
      <p:sp>
        <p:nvSpPr>
          <p:cNvPr id="4" name="Slide Number Placeholder 3"/>
          <p:cNvSpPr>
            <a:spLocks noGrp="1"/>
          </p:cNvSpPr>
          <p:nvPr>
            <p:ph type="sldNum" sz="quarter" idx="10"/>
          </p:nvPr>
        </p:nvSpPr>
        <p:spPr/>
        <p:txBody>
          <a:bodyPr/>
          <a:lstStyle/>
          <a:p>
            <a:fld id="{13F8FC4E-7C8E-422D-9EFF-ED39FCCE3B49}" type="slidenum">
              <a:rPr lang="en-AU" smtClean="0"/>
              <a:pPr/>
              <a:t>2</a:t>
            </a:fld>
            <a:endParaRPr lang="en-AU" dirty="0"/>
          </a:p>
        </p:txBody>
      </p:sp>
    </p:spTree>
    <p:extLst>
      <p:ext uri="{BB962C8B-B14F-4D97-AF65-F5344CB8AC3E}">
        <p14:creationId xmlns:p14="http://schemas.microsoft.com/office/powerpoint/2010/main" val="218010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Organisations in Australia spend millions of dollars on financial compliance, but seldom spend anything on website accessibility compliance</a:t>
            </a:r>
          </a:p>
          <a:p>
            <a:pPr marL="171450" indent="-171450">
              <a:buFont typeface="Arial" panose="020B0604020202020204" pitchFamily="34" charset="0"/>
              <a:buChar char="•"/>
            </a:pPr>
            <a:r>
              <a:rPr lang="en-AU" dirty="0"/>
              <a:t>Organisations don’t hesitate to spend money making sure their physical premises are accessible</a:t>
            </a:r>
          </a:p>
          <a:p>
            <a:pPr marL="171450" indent="-171450">
              <a:buFont typeface="Arial" panose="020B0604020202020204" pitchFamily="34" charset="0"/>
              <a:buChar char="•"/>
            </a:pPr>
            <a:r>
              <a:rPr lang="en-AU" sz="1400" b="1" dirty="0"/>
              <a:t>We often state that website accessibility is the digital equivalent of the wheelchair ramp</a:t>
            </a:r>
          </a:p>
          <a:p>
            <a:pPr marL="171450" indent="-171450">
              <a:buFont typeface="Arial" panose="020B0604020202020204" pitchFamily="34" charset="0"/>
              <a:buChar char="•"/>
            </a:pPr>
            <a:r>
              <a:rPr lang="en-AU" dirty="0"/>
              <a:t>Organisations are having to face AHRC mediation regularly and this is expensive– while cases are usually settled out of court, there is usually still legal costs plus you still have the cost of fixing your website – it isn’t either or</a:t>
            </a:r>
          </a:p>
          <a:p>
            <a:pPr marL="171450" indent="-171450">
              <a:buFont typeface="Arial" panose="020B0604020202020204" pitchFamily="34" charset="0"/>
              <a:buChar char="•"/>
            </a:pPr>
            <a:r>
              <a:rPr lang="en-AU" dirty="0"/>
              <a:t>It is less expensive to design for ‘maximum</a:t>
            </a:r>
            <a:r>
              <a:rPr lang="en-AU" baseline="0" dirty="0"/>
              <a:t> accessibility</a:t>
            </a:r>
            <a:r>
              <a:rPr lang="en-AU" dirty="0"/>
              <a:t>’ at the start</a:t>
            </a:r>
          </a:p>
          <a:p>
            <a:pPr marL="171450" indent="-171450">
              <a:buFont typeface="Arial" panose="020B0604020202020204" pitchFamily="34" charset="0"/>
              <a:buChar char="•"/>
            </a:pPr>
            <a:r>
              <a:rPr lang="en-AU" dirty="0"/>
              <a:t>When is your website going to be re-vamped?  The average is every 2 years.</a:t>
            </a:r>
          </a:p>
          <a:p>
            <a:pPr marL="171450" indent="-171450">
              <a:buFont typeface="Arial" panose="020B0604020202020204" pitchFamily="34" charset="0"/>
              <a:buChar char="•"/>
            </a:pPr>
            <a:r>
              <a:rPr lang="en-AU" dirty="0"/>
              <a:t>Why not check out the existing problems and then build these fixes into the next iteration of the website?</a:t>
            </a:r>
          </a:p>
        </p:txBody>
      </p:sp>
      <p:sp>
        <p:nvSpPr>
          <p:cNvPr id="4" name="Slide Number Placeholder 3"/>
          <p:cNvSpPr>
            <a:spLocks noGrp="1"/>
          </p:cNvSpPr>
          <p:nvPr>
            <p:ph type="sldNum" sz="quarter" idx="10"/>
          </p:nvPr>
        </p:nvSpPr>
        <p:spPr/>
        <p:txBody>
          <a:bodyPr/>
          <a:lstStyle/>
          <a:p>
            <a:fld id="{13F8FC4E-7C8E-422D-9EFF-ED39FCCE3B49}" type="slidenum">
              <a:rPr lang="en-AU" smtClean="0"/>
              <a:pPr/>
              <a:t>20</a:t>
            </a:fld>
            <a:endParaRPr lang="en-AU" dirty="0"/>
          </a:p>
        </p:txBody>
      </p:sp>
    </p:spTree>
    <p:extLst>
      <p:ext uri="{BB962C8B-B14F-4D97-AF65-F5344CB8AC3E}">
        <p14:creationId xmlns:p14="http://schemas.microsoft.com/office/powerpoint/2010/main" val="661703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Are you understanding yet that there are lots of benefits in designing inclusively?</a:t>
            </a:r>
          </a:p>
          <a:p>
            <a:pPr marL="171450" indent="-171450">
              <a:buFont typeface="Arial" panose="020B0604020202020204" pitchFamily="34" charset="0"/>
              <a:buChar char="•"/>
            </a:pPr>
            <a:r>
              <a:rPr lang="en-US" dirty="0"/>
              <a:t>The benefits are both to you and to the website owner</a:t>
            </a:r>
          </a:p>
          <a:p>
            <a:pPr marL="171450" indent="-171450">
              <a:buFont typeface="Arial" panose="020B0604020202020204" pitchFamily="34" charset="0"/>
              <a:buChar char="•"/>
            </a:pPr>
            <a:r>
              <a:rPr lang="en-US" dirty="0"/>
              <a:t>You’ll also be making yourself much more marketable</a:t>
            </a:r>
          </a:p>
          <a:p>
            <a:pPr marL="171450" indent="-171450">
              <a:buFont typeface="Arial" panose="020B0604020202020204" pitchFamily="34" charset="0"/>
              <a:buChar char="•"/>
            </a:pPr>
            <a:endParaRPr lang="en-US" b="1" dirty="0"/>
          </a:p>
          <a:p>
            <a:endParaRPr lang="en-AU"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21</a:t>
            </a:fld>
            <a:endParaRPr lang="en-AU" dirty="0"/>
          </a:p>
        </p:txBody>
      </p:sp>
    </p:spTree>
    <p:extLst>
      <p:ext uri="{BB962C8B-B14F-4D97-AF65-F5344CB8AC3E}">
        <p14:creationId xmlns:p14="http://schemas.microsoft.com/office/powerpoint/2010/main" val="2024959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400" b="1" dirty="0"/>
              <a:t>What happens if I do nothing?  Understand the risks</a:t>
            </a:r>
          </a:p>
          <a:p>
            <a:pPr marL="171450" indent="-171450">
              <a:buFont typeface="Arial" panose="020B0604020202020204" pitchFamily="34" charset="0"/>
              <a:buChar char="•"/>
            </a:pPr>
            <a:r>
              <a:rPr lang="en-AU" sz="1400" dirty="0"/>
              <a:t>loss of website traffic</a:t>
            </a:r>
          </a:p>
          <a:p>
            <a:pPr marL="171450" indent="-171450">
              <a:buFont typeface="Arial" panose="020B0604020202020204" pitchFamily="34" charset="0"/>
              <a:buChar char="•"/>
            </a:pPr>
            <a:r>
              <a:rPr lang="en-AU" sz="1400" dirty="0"/>
              <a:t>Risk of litigation</a:t>
            </a:r>
          </a:p>
          <a:p>
            <a:pPr marL="171450" indent="-171450">
              <a:buFont typeface="Arial" panose="020B0604020202020204" pitchFamily="34" charset="0"/>
              <a:buChar char="•"/>
            </a:pPr>
            <a:r>
              <a:rPr lang="en-AU" sz="1400" dirty="0"/>
              <a:t>Loss of respect of clients</a:t>
            </a:r>
          </a:p>
          <a:p>
            <a:pPr marL="171450" indent="-171450">
              <a:buFont typeface="Arial" panose="020B0604020202020204" pitchFamily="34" charset="0"/>
              <a:buChar char="•"/>
            </a:pPr>
            <a:r>
              <a:rPr lang="en-AU" sz="1400" dirty="0"/>
              <a:t>Users moving to a company with a more accessible website – think of banking.  </a:t>
            </a:r>
          </a:p>
          <a:p>
            <a:pPr marL="171450" indent="-171450">
              <a:buFont typeface="Arial" panose="020B0604020202020204" pitchFamily="34" charset="0"/>
              <a:buChar char="•"/>
            </a:pPr>
            <a:r>
              <a:rPr lang="en-AU" sz="1400" dirty="0"/>
              <a:t>Everyone needs a bank account so people with disabilities would bank with the provider with the most accessible website</a:t>
            </a:r>
          </a:p>
          <a:p>
            <a:pPr marL="171450" indent="-171450">
              <a:buFont typeface="Arial" panose="020B0604020202020204" pitchFamily="34" charset="0"/>
              <a:buChar char="•"/>
            </a:pPr>
            <a:endParaRPr lang="en-AU" sz="1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Next Section – we will look at some examples</a:t>
            </a:r>
          </a:p>
          <a:p>
            <a:pPr marL="171450" indent="-171450">
              <a:buFont typeface="Arial" panose="020B0604020202020204" pitchFamily="34" charset="0"/>
              <a:buChar char="•"/>
            </a:pPr>
            <a:endParaRPr lang="en-AU" sz="1400"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22</a:t>
            </a:fld>
            <a:endParaRPr lang="en-AU" dirty="0"/>
          </a:p>
        </p:txBody>
      </p:sp>
    </p:spTree>
    <p:extLst>
      <p:ext uri="{BB962C8B-B14F-4D97-AF65-F5344CB8AC3E}">
        <p14:creationId xmlns:p14="http://schemas.microsoft.com/office/powerpoint/2010/main" val="2479956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b="1" dirty="0"/>
              <a:t>Section 4 – Examples – slides 22-36</a:t>
            </a:r>
          </a:p>
          <a:p>
            <a:endParaRPr lang="en-AU" sz="2000" b="1" dirty="0"/>
          </a:p>
          <a:p>
            <a:pPr marL="349964" indent="-349964">
              <a:buFont typeface="Arial" panose="020B0604020202020204" pitchFamily="34" charset="0"/>
              <a:buChar char="•"/>
            </a:pPr>
            <a:r>
              <a:rPr lang="en-AU" sz="2000" dirty="0"/>
              <a:t>Wheelchair access?  Are you kidding me?</a:t>
            </a:r>
          </a:p>
          <a:p>
            <a:pPr marL="349964" indent="-349964">
              <a:buFont typeface="Arial" panose="020B0604020202020204" pitchFamily="34" charset="0"/>
              <a:buChar char="•"/>
            </a:pPr>
            <a:r>
              <a:rPr lang="en-AU" sz="2000" dirty="0"/>
              <a:t>Can you hear the Vegas-style slot machine ringing bells as the insurance company lawyers head to court to slog it out with the property owner’s lawyers?</a:t>
            </a:r>
          </a:p>
          <a:p>
            <a:pPr marL="349964" indent="-349964">
              <a:buFont typeface="Arial" panose="020B0604020202020204" pitchFamily="34" charset="0"/>
              <a:buChar char="•"/>
            </a:pPr>
            <a:r>
              <a:rPr lang="en-AU" sz="2000" dirty="0"/>
              <a:t>This isn’t just risky, it’s deadly, unless of course you are into wheelchair extreme sports</a:t>
            </a:r>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485832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dirty="0"/>
              <a:t>Really? </a:t>
            </a:r>
          </a:p>
          <a:p>
            <a:endParaRPr lang="en-AU" sz="2000" dirty="0"/>
          </a:p>
          <a:p>
            <a:pPr marL="349964" indent="-349964">
              <a:buFont typeface="Arial" panose="020B0604020202020204" pitchFamily="34" charset="0"/>
              <a:buChar char="•"/>
            </a:pPr>
            <a:r>
              <a:rPr lang="en-AU" sz="2000" dirty="0"/>
              <a:t>And its not just the steps and ridiculously steep slopes of ramps.  </a:t>
            </a:r>
          </a:p>
          <a:p>
            <a:pPr marL="349964" indent="-349964">
              <a:buFont typeface="Arial" panose="020B0604020202020204" pitchFamily="34" charset="0"/>
              <a:buChar char="•"/>
            </a:pPr>
            <a:r>
              <a:rPr lang="en-AU" sz="2000" dirty="0"/>
              <a:t>The crazy thing here is that the sign is blocking the ramp access.</a:t>
            </a:r>
          </a:p>
          <a:p>
            <a:pPr marL="349964" indent="-349964">
              <a:buFont typeface="Arial" panose="020B0604020202020204" pitchFamily="34" charset="0"/>
              <a:buChar char="•"/>
            </a:pPr>
            <a:r>
              <a:rPr lang="en-AU" sz="2000" dirty="0"/>
              <a:t>What on earth were they thinking?</a:t>
            </a:r>
          </a:p>
          <a:p>
            <a:pPr marL="349964" indent="-349964">
              <a:buFont typeface="Arial" panose="020B0604020202020204" pitchFamily="34" charset="0"/>
              <a:buChar char="•"/>
            </a:pPr>
            <a:r>
              <a:rPr lang="en-AU" sz="2000" dirty="0"/>
              <a:t>I approach the building having been told it was accessible, and right in the middle of the ramp is a sign that I can’t get around!</a:t>
            </a:r>
          </a:p>
          <a:p>
            <a:pPr marL="349964" indent="-349964">
              <a:buFont typeface="Arial" panose="020B0604020202020204" pitchFamily="34" charset="0"/>
              <a:buChar char="•"/>
            </a:pPr>
            <a:r>
              <a:rPr lang="en-AU" sz="2000" dirty="0"/>
              <a:t>Let’s move the sign to the side, or just print the message right onto the ramp.   How difficult is that? It’s not that the sign is a work of art!</a:t>
            </a:r>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587866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400" dirty="0"/>
              <a:t>This is just an example from some work we’ve done with the Disability Services Commission.</a:t>
            </a:r>
          </a:p>
          <a:p>
            <a:pPr marL="171450" indent="-171450">
              <a:buFont typeface="Arial" panose="020B0604020202020204" pitchFamily="34" charset="0"/>
              <a:buChar char="•"/>
            </a:pPr>
            <a:r>
              <a:rPr lang="en-AU" sz="1400" dirty="0"/>
              <a:t>They’ve been working really hard to set an example for other government departments to follow</a:t>
            </a:r>
          </a:p>
          <a:p>
            <a:pPr marL="171450" indent="-171450">
              <a:buFont typeface="Arial" panose="020B0604020202020204" pitchFamily="34" charset="0"/>
              <a:buChar char="•"/>
            </a:pPr>
            <a:r>
              <a:rPr lang="en-AU" sz="1400" dirty="0"/>
              <a:t>6 points for a good design – skip links, clear focus, language support, event warnings, sufficient colour contrast, control over media</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25</a:t>
            </a:fld>
            <a:endParaRPr lang="en-AU" dirty="0"/>
          </a:p>
        </p:txBody>
      </p:sp>
    </p:spTree>
    <p:extLst>
      <p:ext uri="{BB962C8B-B14F-4D97-AF65-F5344CB8AC3E}">
        <p14:creationId xmlns:p14="http://schemas.microsoft.com/office/powerpoint/2010/main" val="3890734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557908"/>
          </a:xfrm>
        </p:spPr>
        <p:txBody>
          <a:bodyPr/>
          <a:lstStyle/>
          <a:p>
            <a:r>
              <a:rPr lang="en-AU" sz="2000" dirty="0"/>
              <a:t>Can everyone use what you create?</a:t>
            </a:r>
          </a:p>
          <a:p>
            <a:pPr marL="349964" indent="-349964">
              <a:buFont typeface="Arial" panose="020B0604020202020204" pitchFamily="34" charset="0"/>
              <a:buChar char="•"/>
            </a:pPr>
            <a:r>
              <a:rPr lang="en-AU" sz="1600" dirty="0"/>
              <a:t>In the Coles case, it was all about the user journey! </a:t>
            </a:r>
          </a:p>
          <a:p>
            <a:pPr marL="349964" indent="-349964">
              <a:buFont typeface="Arial" panose="020B0604020202020204" pitchFamily="34" charset="0"/>
              <a:buChar char="•"/>
            </a:pPr>
            <a:r>
              <a:rPr lang="en-AU" sz="1600" dirty="0"/>
              <a:t>What good is being able to select products if you can’t get them ordered and delivered?</a:t>
            </a:r>
          </a:p>
          <a:p>
            <a:pPr marL="349964" indent="-349964">
              <a:buFont typeface="Arial" panose="020B0604020202020204" pitchFamily="34" charset="0"/>
              <a:buChar char="•"/>
            </a:pPr>
            <a:r>
              <a:rPr lang="en-AU" sz="1600" dirty="0"/>
              <a:t>Explain the Coles process – result – court and legal costs, loss of customers, loss of PR, still had to fix the website and promise to maintain its accessibility</a:t>
            </a:r>
          </a:p>
          <a:p>
            <a:pPr marL="349964" indent="-349964">
              <a:buFont typeface="Arial" panose="020B0604020202020204" pitchFamily="34" charset="0"/>
              <a:buChar char="•"/>
            </a:pPr>
            <a:r>
              <a:rPr lang="en-AU" sz="1600" dirty="0"/>
              <a:t>The complainant said that it makes people with disabilities feel like they don’t matter, and wondered if they would treat all customers that way.</a:t>
            </a:r>
          </a:p>
          <a:p>
            <a:pPr marL="349964" indent="-349964">
              <a:buFont typeface="Arial" panose="020B0604020202020204" pitchFamily="34" charset="0"/>
              <a:buChar char="•"/>
            </a:pPr>
            <a:r>
              <a:rPr lang="en-AU" sz="1600" dirty="0"/>
              <a:t>In the Coles case, the fix was not extensive, and going to court was a last resort for the user</a:t>
            </a:r>
          </a:p>
          <a:p>
            <a:pPr marL="349964" indent="-349964">
              <a:buFont typeface="Arial" panose="020B0604020202020204" pitchFamily="34" charset="0"/>
              <a:buChar char="•"/>
            </a:pPr>
            <a:r>
              <a:rPr lang="en-AU" sz="1600" dirty="0"/>
              <a:t>But it was a costly mistake by Coles to refuse to fix it – think of the publicity, loss of sympathetic customers etc.</a:t>
            </a:r>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123531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How much effort will you put into designing for accessibility?</a:t>
            </a:r>
          </a:p>
          <a:p>
            <a:pPr marL="349964" indent="-349964">
              <a:buFont typeface="Arial" panose="020B0604020202020204" pitchFamily="34" charset="0"/>
              <a:buChar char="•"/>
            </a:pPr>
            <a:r>
              <a:rPr lang="en-AU" sz="1400" dirty="0"/>
              <a:t>Do you see now that it is worth the effort?</a:t>
            </a:r>
          </a:p>
          <a:p>
            <a:pPr marL="349964" indent="-349964">
              <a:buFont typeface="Arial" panose="020B0604020202020204" pitchFamily="34" charset="0"/>
              <a:buChar char="•"/>
            </a:pPr>
            <a:r>
              <a:rPr lang="en-AU" sz="1400" dirty="0"/>
              <a:t>What are some of things we can do to make it easier for people to use our websites?</a:t>
            </a:r>
          </a:p>
          <a:p>
            <a:pPr marL="349964" indent="-349964">
              <a:buFont typeface="Arial" panose="020B0604020202020204" pitchFamily="34" charset="0"/>
              <a:buChar char="•"/>
            </a:pPr>
            <a:r>
              <a:rPr lang="en-AU" sz="1400" dirty="0"/>
              <a:t>What about keyboard accessibility, screen-reader accessibility, sufficient colour contrast for those who are colour-blind, not having flickering content which might provoke seizures, making sure content doesn’t move without controls to stop the movement</a:t>
            </a:r>
          </a:p>
          <a:p>
            <a:pPr marL="349964" indent="-349964">
              <a:buFont typeface="Arial" panose="020B0604020202020204" pitchFamily="34" charset="0"/>
              <a:buChar char="•"/>
            </a:pPr>
            <a:r>
              <a:rPr lang="en-AU" sz="1400" dirty="0"/>
              <a:t>It’s good to know that doing these things is already considered ‘best practice’.  </a:t>
            </a:r>
          </a:p>
          <a:p>
            <a:pPr marL="349964" indent="-349964">
              <a:buFont typeface="Arial" panose="020B0604020202020204" pitchFamily="34" charset="0"/>
              <a:buChar char="•"/>
            </a:pPr>
            <a:r>
              <a:rPr lang="en-AU" sz="1400" dirty="0"/>
              <a:t>So do you as developers, understand accessibility?  Do you even know what is required? What is your responsibility?</a:t>
            </a:r>
          </a:p>
          <a:p>
            <a:pPr marL="349964" indent="-349964">
              <a:buFont typeface="Arial" panose="020B0604020202020204" pitchFamily="34" charset="0"/>
              <a:buChar char="•"/>
            </a:pPr>
            <a:r>
              <a:rPr lang="en-AU" sz="1400" b="1" dirty="0"/>
              <a:t>The following slides show some of the more common issues we see when looking at the accessibility of websites.</a:t>
            </a:r>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604104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Links need to make sense in and out of context</a:t>
            </a:r>
          </a:p>
          <a:p>
            <a:r>
              <a:rPr lang="en-US" sz="1400" dirty="0"/>
              <a:t>Screen reader users can ask for a list of links so that they don’t have to navigate through familiar pages – just find the link they want</a:t>
            </a:r>
          </a:p>
          <a:p>
            <a:pPr marL="171450" indent="-171450">
              <a:buFont typeface="Arial" panose="020B0604020202020204" pitchFamily="34" charset="0"/>
              <a:buChar char="•"/>
            </a:pPr>
            <a:r>
              <a:rPr lang="en-US" sz="1400" dirty="0"/>
              <a:t>If the link text doesn’t make sense, users won’t use it – defeats the purpose of the link</a:t>
            </a:r>
          </a:p>
          <a:p>
            <a:pPr marL="171450" indent="-171450">
              <a:buFont typeface="Arial" panose="020B0604020202020204" pitchFamily="34" charset="0"/>
              <a:buChar char="•"/>
            </a:pPr>
            <a:r>
              <a:rPr lang="en-US" sz="1400" dirty="0"/>
              <a:t>Make it easy for the user to find what they need – it is just good business sense</a:t>
            </a:r>
          </a:p>
          <a:p>
            <a:pPr marL="171450" indent="-171450">
              <a:buFont typeface="Arial" panose="020B0604020202020204" pitchFamily="34" charset="0"/>
              <a:buChar char="•"/>
            </a:pPr>
            <a:r>
              <a:rPr lang="en-US" sz="1400" dirty="0"/>
              <a:t>Would you expect people to find products in a store if you hid them?</a:t>
            </a:r>
            <a:endParaRPr lang="en-AU" sz="1400"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28</a:t>
            </a:fld>
            <a:endParaRPr lang="en-AU" dirty="0"/>
          </a:p>
        </p:txBody>
      </p:sp>
    </p:spTree>
    <p:extLst>
      <p:ext uri="{BB962C8B-B14F-4D97-AF65-F5344CB8AC3E}">
        <p14:creationId xmlns:p14="http://schemas.microsoft.com/office/powerpoint/2010/main" val="3294165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How would you know which link you wanted? – they would all sound the same, so the user wouldn’t action any of them.</a:t>
            </a:r>
          </a:p>
          <a:p>
            <a:pPr marL="171450" indent="-171450">
              <a:buFont typeface="Arial" panose="020B0604020202020204" pitchFamily="34" charset="0"/>
              <a:buChar char="•"/>
            </a:pPr>
            <a:r>
              <a:rPr lang="en-US" sz="1400" dirty="0"/>
              <a:t>Imagine wanting the gazette for July 2008, you’d have to listen to the whole table</a:t>
            </a:r>
            <a:endParaRPr lang="en-AU" sz="1400"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29</a:t>
            </a:fld>
            <a:endParaRPr lang="en-AU" dirty="0"/>
          </a:p>
        </p:txBody>
      </p:sp>
    </p:spTree>
    <p:extLst>
      <p:ext uri="{BB962C8B-B14F-4D97-AF65-F5344CB8AC3E}">
        <p14:creationId xmlns:p14="http://schemas.microsoft.com/office/powerpoint/2010/main" val="251817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5904" lvl="1"/>
            <a:r>
              <a:rPr lang="en-AU" sz="2000" dirty="0"/>
              <a:t>Why do we label others as “people with disabilities” or even worse “disabled people”?</a:t>
            </a:r>
          </a:p>
          <a:p>
            <a:pPr marL="475904" lvl="1"/>
            <a:endParaRPr lang="en-AU" sz="2000" dirty="0"/>
          </a:p>
          <a:p>
            <a:pPr marL="475904" lvl="1"/>
            <a:r>
              <a:rPr lang="en-AU" sz="2000" b="1" dirty="0"/>
              <a:t> ***Today I want to challenge you to completely change the way you think, and how you view the work you do, and the service you provide</a:t>
            </a:r>
          </a:p>
          <a:p>
            <a:pPr marL="475615" lvl="1"/>
            <a:endParaRPr lang="en-AU" sz="2000" dirty="0"/>
          </a:p>
          <a:p>
            <a:pPr marL="818804" lvl="1" indent="-342900">
              <a:buFont typeface="Arial" panose="020B0604020202020204" pitchFamily="34" charset="0"/>
              <a:buChar char="•"/>
            </a:pPr>
            <a:r>
              <a:rPr lang="en-AU" sz="2000" dirty="0"/>
              <a:t>People don’t have disabilities</a:t>
            </a:r>
          </a:p>
          <a:p>
            <a:pPr marL="818804" lvl="1" indent="-342900">
              <a:buFont typeface="Arial" panose="020B0604020202020204" pitchFamily="34" charset="0"/>
              <a:buChar char="•"/>
            </a:pPr>
            <a:r>
              <a:rPr lang="en-AU" sz="2000" dirty="0"/>
              <a:t>Every person has a unique set of abilities, or capabilities</a:t>
            </a:r>
          </a:p>
          <a:p>
            <a:pPr marL="818804" lvl="1" indent="-342900">
              <a:buFont typeface="Arial" panose="020B0604020202020204" pitchFamily="34" charset="0"/>
              <a:buChar char="•"/>
            </a:pPr>
            <a:r>
              <a:rPr lang="en-AU" sz="2000" dirty="0"/>
              <a:t>We disable people by placing obstacles in their path</a:t>
            </a:r>
          </a:p>
          <a:p>
            <a:endParaRPr lang="en-AU" dirty="0"/>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10/25/2017 3:08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331113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b="1" dirty="0"/>
              <a:t>People with low vision need to enlarge text</a:t>
            </a:r>
          </a:p>
          <a:p>
            <a:pPr marL="171450" indent="-171450">
              <a:buFont typeface="Arial" panose="020B0604020202020204" pitchFamily="34" charset="0"/>
              <a:buChar char="•"/>
            </a:pPr>
            <a:r>
              <a:rPr lang="en-US" sz="1400" dirty="0"/>
              <a:t>The problem here is that when the text is enlarged, the carets don’t adjust position – there is probably a fixed size used for the content area</a:t>
            </a:r>
          </a:p>
          <a:p>
            <a:pPr marL="171450" indent="-171450">
              <a:buFont typeface="Arial" panose="020B0604020202020204" pitchFamily="34" charset="0"/>
              <a:buChar char="•"/>
            </a:pPr>
            <a:r>
              <a:rPr lang="en-US" sz="1400" dirty="0"/>
              <a:t>The WCAG rule is that you need to be able to enlarge text to 200% without loss of functionality or visibility</a:t>
            </a:r>
          </a:p>
          <a:p>
            <a:pPr marL="171450" indent="-171450">
              <a:buFont typeface="Arial" panose="020B0604020202020204" pitchFamily="34" charset="0"/>
              <a:buChar char="•"/>
            </a:pPr>
            <a:r>
              <a:rPr lang="en-US" sz="1400" dirty="0"/>
              <a:t>The WCAG 2.1 rule coming is 400%</a:t>
            </a:r>
          </a:p>
          <a:p>
            <a:pPr marL="171450" indent="-171450">
              <a:buFont typeface="Arial" panose="020B0604020202020204" pitchFamily="34" charset="0"/>
              <a:buChar char="•"/>
            </a:pPr>
            <a:r>
              <a:rPr lang="en-US" sz="1400" dirty="0"/>
              <a:t>The fact is that if you have low vision you may need to enlarge text to 400 or 500%, so using fixed sizes limits the ability to view the content</a:t>
            </a:r>
            <a:endParaRPr lang="en-AU" sz="1400"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30</a:t>
            </a:fld>
            <a:endParaRPr lang="en-AU" dirty="0"/>
          </a:p>
        </p:txBody>
      </p:sp>
    </p:spTree>
    <p:extLst>
      <p:ext uri="{BB962C8B-B14F-4D97-AF65-F5344CB8AC3E}">
        <p14:creationId xmlns:p14="http://schemas.microsoft.com/office/powerpoint/2010/main" val="2985612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b="1" dirty="0"/>
              <a:t>Colour Contrast Issues</a:t>
            </a:r>
          </a:p>
          <a:p>
            <a:pPr marL="171450" indent="-171450">
              <a:buFont typeface="Arial" panose="020B0604020202020204" pitchFamily="34" charset="0"/>
              <a:buChar char="•"/>
            </a:pPr>
            <a:r>
              <a:rPr lang="en-US" sz="1400" dirty="0"/>
              <a:t>Do you see the problem here with the colours for the buttons?</a:t>
            </a:r>
          </a:p>
          <a:p>
            <a:pPr marL="171450" indent="-171450">
              <a:buFont typeface="Arial" panose="020B0604020202020204" pitchFamily="34" charset="0"/>
              <a:buChar char="•"/>
            </a:pPr>
            <a:r>
              <a:rPr lang="en-US" sz="1400" dirty="0"/>
              <a:t>You don’t even need to use a colour contrast analyser to see the problem with these colours and the gradient</a:t>
            </a:r>
          </a:p>
          <a:p>
            <a:pPr marL="171450" indent="-171450">
              <a:buFont typeface="Arial" panose="020B0604020202020204" pitchFamily="34" charset="0"/>
              <a:buChar char="•"/>
            </a:pPr>
            <a:r>
              <a:rPr lang="en-US" sz="1400" dirty="0"/>
              <a:t>Even with good eyesight, it is hard to read these</a:t>
            </a:r>
          </a:p>
          <a:p>
            <a:pPr marL="171450" indent="-171450">
              <a:buFont typeface="Arial" panose="020B0604020202020204" pitchFamily="34" charset="0"/>
              <a:buChar char="•"/>
            </a:pPr>
            <a:r>
              <a:rPr lang="en-US" sz="1400" dirty="0"/>
              <a:t>The rule is a contrast of foreground to background of 4.5:1 for regular sized text and 3:1 for large text (think H1 level) </a:t>
            </a:r>
            <a:endParaRPr lang="en-AU" sz="1400"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31</a:t>
            </a:fld>
            <a:endParaRPr lang="en-AU" dirty="0"/>
          </a:p>
        </p:txBody>
      </p:sp>
    </p:spTree>
    <p:extLst>
      <p:ext uri="{BB962C8B-B14F-4D97-AF65-F5344CB8AC3E}">
        <p14:creationId xmlns:p14="http://schemas.microsoft.com/office/powerpoint/2010/main" val="2884648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One in 10 men are colour blind and wouldn’t be able to use this information</a:t>
            </a:r>
          </a:p>
          <a:p>
            <a:pPr marL="171450" indent="-171450">
              <a:buFont typeface="Arial" panose="020B0604020202020204" pitchFamily="34" charset="0"/>
              <a:buChar char="•"/>
            </a:pPr>
            <a:r>
              <a:rPr lang="en-US" sz="1400" dirty="0"/>
              <a:t>What about someone who is blind? Be careful of your assumptions. Don’t assume that people with disabilities don’t purchase products, property, trips, need employment resources and the list goes on</a:t>
            </a:r>
          </a:p>
          <a:p>
            <a:pPr marL="171450" indent="-171450">
              <a:buFont typeface="Arial" panose="020B0604020202020204" pitchFamily="34" charset="0"/>
              <a:buChar char="•"/>
            </a:pPr>
            <a:r>
              <a:rPr lang="en-US" sz="1400" dirty="0"/>
              <a:t>In this case, you would need to provide this information in a text-based form</a:t>
            </a:r>
            <a:endParaRPr lang="en-AU" sz="1400"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32</a:t>
            </a:fld>
            <a:endParaRPr lang="en-AU" dirty="0"/>
          </a:p>
        </p:txBody>
      </p:sp>
    </p:spTree>
    <p:extLst>
      <p:ext uri="{BB962C8B-B14F-4D97-AF65-F5344CB8AC3E}">
        <p14:creationId xmlns:p14="http://schemas.microsoft.com/office/powerpoint/2010/main" val="3192060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Would the person listening with a screen reader know what these symbols meant?</a:t>
            </a:r>
          </a:p>
          <a:p>
            <a:pPr marL="171450" indent="-171450">
              <a:buFont typeface="Arial" panose="020B0604020202020204" pitchFamily="34" charset="0"/>
              <a:buChar char="•"/>
            </a:pPr>
            <a:r>
              <a:rPr lang="en-US" sz="1400" dirty="0"/>
              <a:t>If the screen reader can’t receive the information via alternative text that should be provided, it would read ‘image’ and either nothing following, or the URL where the image came from.  </a:t>
            </a:r>
          </a:p>
          <a:p>
            <a:pPr marL="171450" indent="-171450">
              <a:buFont typeface="Arial" panose="020B0604020202020204" pitchFamily="34" charset="0"/>
              <a:buChar char="•"/>
            </a:pPr>
            <a:r>
              <a:rPr lang="en-US" sz="1400" dirty="0"/>
              <a:t>Sometimes the URL’s are really long and the user will just leave the website</a:t>
            </a:r>
            <a:endParaRPr lang="en-AU" sz="1400"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33</a:t>
            </a:fld>
            <a:endParaRPr lang="en-AU" dirty="0"/>
          </a:p>
        </p:txBody>
      </p:sp>
    </p:spTree>
    <p:extLst>
      <p:ext uri="{BB962C8B-B14F-4D97-AF65-F5344CB8AC3E}">
        <p14:creationId xmlns:p14="http://schemas.microsoft.com/office/powerpoint/2010/main" val="1138437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mn-lt"/>
                <a:ea typeface="+mn-ea"/>
                <a:cs typeface="+mn-cs"/>
              </a:rPr>
              <a:t>Pre-recorded videos need captions and transcripts.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dirty="0">
                <a:solidFill>
                  <a:schemeClr val="tx1"/>
                </a:solidFill>
                <a:effectLst/>
                <a:latin typeface="+mn-lt"/>
                <a:ea typeface="+mn-ea"/>
                <a:cs typeface="+mn-cs"/>
              </a:rPr>
              <a:t>You probably already have most of this information – it was needed to create the video in the first place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dirty="0">
                <a:solidFill>
                  <a:schemeClr val="tx1"/>
                </a:solidFill>
                <a:effectLst/>
                <a:latin typeface="+mn-lt"/>
                <a:ea typeface="+mn-ea"/>
                <a:cs typeface="+mn-cs"/>
              </a:rPr>
              <a:t>You could use the YouTube automatic captioning – but please remember to edit it to remove the rubbish.  But at least the timing is there for you.</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dirty="0">
                <a:solidFill>
                  <a:schemeClr val="tx1"/>
                </a:solidFill>
                <a:effectLst/>
                <a:latin typeface="+mn-lt"/>
                <a:ea typeface="+mn-ea"/>
                <a:cs typeface="+mn-cs"/>
              </a:rPr>
              <a:t>Use voice-activation software or just record the message for the video and use that to create a transcript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34</a:t>
            </a:fld>
            <a:endParaRPr lang="en-AU" dirty="0"/>
          </a:p>
        </p:txBody>
      </p:sp>
    </p:spTree>
    <p:extLst>
      <p:ext uri="{BB962C8B-B14F-4D97-AF65-F5344CB8AC3E}">
        <p14:creationId xmlns:p14="http://schemas.microsoft.com/office/powerpoint/2010/main" val="3273442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800" dirty="0"/>
              <a:t>Be an accessible developer and make a difference!</a:t>
            </a:r>
          </a:p>
          <a:p>
            <a:pPr marL="171450" indent="-171450">
              <a:buFont typeface="Arial" panose="020B0604020202020204" pitchFamily="34" charset="0"/>
              <a:buChar char="•"/>
            </a:pPr>
            <a:r>
              <a:rPr lang="en-AU" sz="1800" dirty="0"/>
              <a:t>Get selected for assignments because of your ability to create inclusive websites</a:t>
            </a:r>
          </a:p>
          <a:p>
            <a:pPr marL="171450" indent="-171450">
              <a:buFont typeface="Arial" panose="020B0604020202020204" pitchFamily="34" charset="0"/>
              <a:buChar char="•"/>
            </a:pPr>
            <a:r>
              <a:rPr lang="en-AU" sz="1800" dirty="0"/>
              <a:t>It’s time to stand out from the crowd</a:t>
            </a:r>
          </a:p>
        </p:txBody>
      </p:sp>
      <p:sp>
        <p:nvSpPr>
          <p:cNvPr id="4" name="Slide Number Placeholder 3"/>
          <p:cNvSpPr>
            <a:spLocks noGrp="1"/>
          </p:cNvSpPr>
          <p:nvPr>
            <p:ph type="sldNum" sz="quarter" idx="10"/>
          </p:nvPr>
        </p:nvSpPr>
        <p:spPr/>
        <p:txBody>
          <a:bodyPr/>
          <a:lstStyle/>
          <a:p>
            <a:fld id="{13F8FC4E-7C8E-422D-9EFF-ED39FCCE3B49}" type="slidenum">
              <a:rPr lang="en-AU" smtClean="0"/>
              <a:pPr/>
              <a:t>35</a:t>
            </a:fld>
            <a:endParaRPr lang="en-AU" dirty="0"/>
          </a:p>
        </p:txBody>
      </p:sp>
    </p:spTree>
    <p:extLst>
      <p:ext uri="{BB962C8B-B14F-4D97-AF65-F5344CB8AC3E}">
        <p14:creationId xmlns:p14="http://schemas.microsoft.com/office/powerpoint/2010/main" val="4255939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We are often asked by our customers to help them find a developer who understands accessibility</a:t>
            </a:r>
          </a:p>
          <a:p>
            <a:pPr marL="171450" indent="-171450">
              <a:buFont typeface="Arial" panose="020B0604020202020204" pitchFamily="34" charset="0"/>
              <a:buChar char="•"/>
            </a:pPr>
            <a:r>
              <a:rPr lang="en-US" sz="1400" dirty="0"/>
              <a:t>Our advice to you is to have evidence of your ability to design inclusively - be ready to show prospective clients </a:t>
            </a:r>
          </a:p>
          <a:p>
            <a:pPr marL="171450" indent="-171450">
              <a:buFont typeface="Arial" panose="020B0604020202020204" pitchFamily="34" charset="0"/>
              <a:buChar char="•"/>
            </a:pPr>
            <a:r>
              <a:rPr lang="en-US" sz="1400" dirty="0"/>
              <a:t>Better yet, have that evidence tested so you’re sure of the rating</a:t>
            </a:r>
          </a:p>
          <a:p>
            <a:pPr marL="171450" indent="-171450">
              <a:buFont typeface="Arial" panose="020B0604020202020204" pitchFamily="34" charset="0"/>
              <a:buChar char="•"/>
            </a:pPr>
            <a:r>
              <a:rPr lang="en-US" sz="1400" dirty="0"/>
              <a:t>Fix your own website – it is your advertising of your abilities</a:t>
            </a:r>
          </a:p>
          <a:p>
            <a:pPr marL="171450" indent="-171450">
              <a:buFont typeface="Arial" panose="020B0604020202020204" pitchFamily="34" charset="0"/>
              <a:buChar char="•"/>
            </a:pPr>
            <a:r>
              <a:rPr lang="en-US" sz="1400" dirty="0"/>
              <a:t>While it might be understandable in some form – like the mechanic having the worst car on the block, this is where customers view your capabilities</a:t>
            </a:r>
          </a:p>
          <a:p>
            <a:pPr marL="171450" indent="-171450">
              <a:buFont typeface="Arial" panose="020B0604020202020204" pitchFamily="34" charset="0"/>
              <a:buChar char="•"/>
            </a:pPr>
            <a:r>
              <a:rPr lang="en-US" sz="1400" dirty="0"/>
              <a:t>If your website is inaccessible, there is no reason for the customer to think that what you’d would create for them would be accessible</a:t>
            </a:r>
          </a:p>
          <a:p>
            <a:pPr marL="171450" indent="-171450">
              <a:buFont typeface="Arial" panose="020B0604020202020204" pitchFamily="34" charset="0"/>
              <a:buChar char="•"/>
            </a:pPr>
            <a:r>
              <a:rPr lang="en-US" sz="1400" dirty="0"/>
              <a:t>Be willing to work with external accessibility consultants – welcome the learning you’ll receive</a:t>
            </a:r>
          </a:p>
          <a:p>
            <a:pPr marL="171450" indent="-171450">
              <a:buFont typeface="Arial" panose="020B0604020202020204" pitchFamily="34" charset="0"/>
              <a:buChar char="•"/>
            </a:pPr>
            <a:r>
              <a:rPr lang="en-US" sz="1400" dirty="0"/>
              <a:t>Accessibility Consultants would love to be able to name you when asked for recommendations – accessible developers are few and far between</a:t>
            </a:r>
            <a:endParaRPr lang="en-AU" sz="1400"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36</a:t>
            </a:fld>
            <a:endParaRPr lang="en-AU" dirty="0"/>
          </a:p>
        </p:txBody>
      </p:sp>
    </p:spTree>
    <p:extLst>
      <p:ext uri="{BB962C8B-B14F-4D97-AF65-F5344CB8AC3E}">
        <p14:creationId xmlns:p14="http://schemas.microsoft.com/office/powerpoint/2010/main" val="824501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sz="1600" dirty="0"/>
          </a:p>
          <a:p>
            <a:pPr marL="171450" indent="-171450">
              <a:buFont typeface="Arial" panose="020B0604020202020204" pitchFamily="34" charset="0"/>
              <a:buChar char="•"/>
            </a:pPr>
            <a:r>
              <a:rPr lang="en-AU" sz="1600" b="1" dirty="0"/>
              <a:t>Common Pitfalls</a:t>
            </a:r>
          </a:p>
          <a:p>
            <a:pPr marL="171450" indent="-171450">
              <a:buFont typeface="Arial" panose="020B0604020202020204" pitchFamily="34" charset="0"/>
              <a:buChar char="•"/>
            </a:pPr>
            <a:r>
              <a:rPr lang="en-AU" sz="1600" dirty="0"/>
              <a:t>Don’t say that you can do something that you can’t</a:t>
            </a:r>
          </a:p>
          <a:p>
            <a:pPr marL="171450" indent="-171450">
              <a:buFont typeface="Arial" panose="020B0604020202020204" pitchFamily="34" charset="0"/>
              <a:buChar char="•"/>
            </a:pPr>
            <a:r>
              <a:rPr lang="en-AU" sz="1600" dirty="0"/>
              <a:t>If you’re still learning, say so – tell clients you will work to make sure that you meet the requirements and to do whatever it takes</a:t>
            </a:r>
          </a:p>
          <a:p>
            <a:pPr marL="171450" indent="-171450">
              <a:buFont typeface="Arial" panose="020B0604020202020204" pitchFamily="34" charset="0"/>
              <a:buChar char="•"/>
            </a:pPr>
            <a:r>
              <a:rPr lang="en-AU" sz="1600" dirty="0"/>
              <a:t>Please don’t fall into the trap of relying on automated tools</a:t>
            </a:r>
          </a:p>
          <a:p>
            <a:pPr marL="171450" indent="-171450">
              <a:buFont typeface="Arial" panose="020B0604020202020204" pitchFamily="34" charset="0"/>
              <a:buChar char="•"/>
            </a:pPr>
            <a:r>
              <a:rPr lang="en-AU" sz="1600" dirty="0"/>
              <a:t>Watch out for third-party content and don’t use that as a ‘get out of jail free’ card.</a:t>
            </a:r>
          </a:p>
        </p:txBody>
      </p:sp>
      <p:sp>
        <p:nvSpPr>
          <p:cNvPr id="4" name="Slide Number Placeholder 3"/>
          <p:cNvSpPr>
            <a:spLocks noGrp="1"/>
          </p:cNvSpPr>
          <p:nvPr>
            <p:ph type="sldNum" sz="quarter" idx="10"/>
          </p:nvPr>
        </p:nvSpPr>
        <p:spPr/>
        <p:txBody>
          <a:bodyPr/>
          <a:lstStyle/>
          <a:p>
            <a:fld id="{13F8FC4E-7C8E-422D-9EFF-ED39FCCE3B49}" type="slidenum">
              <a:rPr lang="en-AU" smtClean="0"/>
              <a:pPr/>
              <a:t>37</a:t>
            </a:fld>
            <a:endParaRPr lang="en-AU" dirty="0"/>
          </a:p>
        </p:txBody>
      </p:sp>
    </p:spTree>
    <p:extLst>
      <p:ext uri="{BB962C8B-B14F-4D97-AF65-F5344CB8AC3E}">
        <p14:creationId xmlns:p14="http://schemas.microsoft.com/office/powerpoint/2010/main" val="1170248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There are some challenges ahead for you</a:t>
            </a:r>
          </a:p>
          <a:p>
            <a:pPr marL="171450" indent="-171450">
              <a:buFont typeface="Arial" panose="020B0604020202020204" pitchFamily="34" charset="0"/>
              <a:buChar char="•"/>
            </a:pPr>
            <a:r>
              <a:rPr lang="en-AU" sz="1400" dirty="0"/>
              <a:t>Such as third party content</a:t>
            </a:r>
          </a:p>
          <a:p>
            <a:pPr marL="171450" indent="-171450">
              <a:buFont typeface="Arial" panose="020B0604020202020204" pitchFamily="34" charset="0"/>
              <a:buChar char="•"/>
            </a:pPr>
            <a:r>
              <a:rPr lang="en-AU" sz="1400" dirty="0"/>
              <a:t>Multi-media</a:t>
            </a:r>
          </a:p>
          <a:p>
            <a:pPr marL="171450" indent="-171450">
              <a:buFont typeface="Arial" panose="020B0604020202020204" pitchFamily="34" charset="0"/>
              <a:buChar char="•"/>
            </a:pPr>
            <a:r>
              <a:rPr lang="en-AU" sz="1400" dirty="0"/>
              <a:t>Knowing the guidelines</a:t>
            </a:r>
          </a:p>
          <a:p>
            <a:pPr marL="171450" indent="-171450">
              <a:buFont typeface="Arial" panose="020B0604020202020204" pitchFamily="34" charset="0"/>
              <a:buChar char="•"/>
            </a:pPr>
            <a:r>
              <a:rPr lang="en-AU" sz="1400" dirty="0"/>
              <a:t>And knowing how to evaluate the accessibility of your work</a:t>
            </a:r>
          </a:p>
          <a:p>
            <a:endParaRPr lang="en-AU" sz="1400"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38</a:t>
            </a:fld>
            <a:endParaRPr lang="en-AU" dirty="0"/>
          </a:p>
        </p:txBody>
      </p:sp>
    </p:spTree>
    <p:extLst>
      <p:ext uri="{BB962C8B-B14F-4D97-AF65-F5344CB8AC3E}">
        <p14:creationId xmlns:p14="http://schemas.microsoft.com/office/powerpoint/2010/main" val="3509600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AU" sz="2000" dirty="0"/>
              <a:t>Design so that everyone possible can use the great digital product you’ve created – </a:t>
            </a:r>
            <a:r>
              <a:rPr lang="en-AU" sz="2000" b="1" dirty="0"/>
              <a:t>design for Universal Access</a:t>
            </a:r>
          </a:p>
          <a:p>
            <a:pPr marL="174982" indent="-174982">
              <a:buFont typeface="Arial" panose="020B0604020202020204" pitchFamily="34" charset="0"/>
              <a:buChar char="•"/>
            </a:pPr>
            <a:r>
              <a:rPr lang="en-AU" sz="2000" dirty="0"/>
              <a:t>Think about your client’s user journeys</a:t>
            </a:r>
          </a:p>
          <a:p>
            <a:pPr marL="174982" indent="-174982">
              <a:buFont typeface="Arial" panose="020B0604020202020204" pitchFamily="34" charset="0"/>
              <a:buChar char="•"/>
            </a:pPr>
            <a:r>
              <a:rPr lang="en-AU" sz="2000" dirty="0"/>
              <a:t>Create personas and imagine how people would use your products and services</a:t>
            </a:r>
          </a:p>
          <a:p>
            <a:pPr marL="174982" indent="-174982">
              <a:buFont typeface="Arial" panose="020B0604020202020204" pitchFamily="34" charset="0"/>
              <a:buChar char="•"/>
            </a:pPr>
            <a:r>
              <a:rPr lang="en-AU" sz="2000" dirty="0"/>
              <a:t>Consult experts, seniors and people with varying capabilities</a:t>
            </a:r>
          </a:p>
          <a:p>
            <a:pPr marL="174982" indent="-174982">
              <a:buFont typeface="Arial" panose="020B0604020202020204" pitchFamily="34" charset="0"/>
              <a:buChar char="•"/>
            </a:pPr>
            <a:r>
              <a:rPr lang="en-AU" sz="2000" dirty="0"/>
              <a:t>Don’t be afraid to learn new things</a:t>
            </a:r>
          </a:p>
          <a:p>
            <a:pPr marL="174982" indent="-174982">
              <a:buFont typeface="Arial" panose="020B0604020202020204" pitchFamily="34" charset="0"/>
              <a:buChar char="•"/>
            </a:pPr>
            <a:r>
              <a:rPr lang="en-AU" sz="2000" dirty="0"/>
              <a:t>Remember that you’re aging also – design for your future and that of those you love</a:t>
            </a:r>
          </a:p>
          <a:p>
            <a:pPr marL="174982" indent="-174982">
              <a:buFont typeface="Arial" panose="020B0604020202020204" pitchFamily="34" charset="0"/>
              <a:buChar char="•"/>
            </a:pPr>
            <a:r>
              <a:rPr lang="en-AU" sz="2000" dirty="0"/>
              <a:t>Design as though it matters!</a:t>
            </a:r>
          </a:p>
          <a:p>
            <a:pPr marL="174982" indent="-174982">
              <a:buFont typeface="Arial" panose="020B0604020202020204" pitchFamily="34" charset="0"/>
              <a:buChar char="•"/>
            </a:pPr>
            <a:endParaRPr lang="en-AU" sz="2000" dirty="0"/>
          </a:p>
          <a:p>
            <a:pPr marL="174982" marR="0" lvl="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dirty="0"/>
              <a:t>Next section – We will look at what we have learned so far…</a:t>
            </a:r>
          </a:p>
          <a:p>
            <a:pPr marL="174982" indent="-174982">
              <a:buFont typeface="Arial" panose="020B0604020202020204" pitchFamily="34" charset="0"/>
              <a:buChar char="•"/>
            </a:pPr>
            <a:endParaRPr lang="en-AU" sz="2000"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548269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You can see a list here of the things I’ll be covering today (I hope), however</a:t>
            </a:r>
          </a:p>
          <a:p>
            <a:endParaRPr lang="en-AU" sz="1600" dirty="0"/>
          </a:p>
          <a:p>
            <a:r>
              <a:rPr lang="en-AU" sz="1600" dirty="0"/>
              <a:t>Most importantly, what I want to do today is to:</a:t>
            </a:r>
          </a:p>
          <a:p>
            <a:r>
              <a:rPr lang="en-AU" sz="1600" dirty="0"/>
              <a:t>- challenge your current thinking</a:t>
            </a:r>
          </a:p>
          <a:p>
            <a:r>
              <a:rPr lang="en-AU" sz="1600" dirty="0"/>
              <a:t>- inspire you to create for inclusivity</a:t>
            </a:r>
          </a:p>
          <a:p>
            <a:r>
              <a:rPr lang="en-AU" sz="1600" dirty="0"/>
              <a:t>- understand what digital accessibility is all about</a:t>
            </a:r>
          </a:p>
          <a:p>
            <a:r>
              <a:rPr lang="en-AU" sz="1600" dirty="0"/>
              <a:t>- help good developers become great developers</a:t>
            </a:r>
          </a:p>
        </p:txBody>
      </p:sp>
      <p:sp>
        <p:nvSpPr>
          <p:cNvPr id="4" name="Slide Number Placeholder 3"/>
          <p:cNvSpPr>
            <a:spLocks noGrp="1"/>
          </p:cNvSpPr>
          <p:nvPr>
            <p:ph type="sldNum" sz="quarter" idx="10"/>
          </p:nvPr>
        </p:nvSpPr>
        <p:spPr/>
        <p:txBody>
          <a:bodyPr/>
          <a:lstStyle/>
          <a:p>
            <a:fld id="{13F8FC4E-7C8E-422D-9EFF-ED39FCCE3B49}" type="slidenum">
              <a:rPr lang="en-AU" smtClean="0"/>
              <a:pPr/>
              <a:t>4</a:t>
            </a:fld>
            <a:endParaRPr lang="en-AU" dirty="0"/>
          </a:p>
        </p:txBody>
      </p:sp>
    </p:spTree>
    <p:extLst>
      <p:ext uri="{BB962C8B-B14F-4D97-AF65-F5344CB8AC3E}">
        <p14:creationId xmlns:p14="http://schemas.microsoft.com/office/powerpoint/2010/main" val="1129361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1" dirty="0"/>
              <a:t>Section 5 – Conclusion – what have we learned?</a:t>
            </a:r>
          </a:p>
          <a:p>
            <a:r>
              <a:rPr lang="en-AU" sz="1400" b="1" dirty="0"/>
              <a:t>I expect you have learned that I’d like you to accept the challenge and face your fears</a:t>
            </a:r>
          </a:p>
          <a:p>
            <a:pPr marL="174982" indent="-174982">
              <a:buFont typeface="Arial" panose="020B0604020202020204" pitchFamily="34" charset="0"/>
              <a:buChar char="•"/>
            </a:pPr>
            <a:r>
              <a:rPr lang="en-AU" sz="1400" dirty="0"/>
              <a:t>Most of the changes you need to embrace are considered ‘best practice’, so in effect you will be ahead of the pack</a:t>
            </a:r>
          </a:p>
          <a:p>
            <a:pPr marL="174982" indent="-174982">
              <a:buFont typeface="Arial" panose="020B0604020202020204" pitchFamily="34" charset="0"/>
              <a:buChar char="•"/>
            </a:pPr>
            <a:r>
              <a:rPr lang="en-AU" sz="1400" dirty="0"/>
              <a:t>Designing for accessibility is more cost-efficient than trying to retrofit an existing website</a:t>
            </a:r>
          </a:p>
          <a:p>
            <a:pPr marL="174982" indent="-174982">
              <a:buFont typeface="Arial" panose="020B0604020202020204" pitchFamily="34" charset="0"/>
              <a:buChar char="•"/>
            </a:pPr>
            <a:r>
              <a:rPr lang="en-AU" sz="1400" dirty="0"/>
              <a:t>Remember that for most businesses, there is only about a 2 year cycle before you start to need to make changes or to refresh/remake a website</a:t>
            </a:r>
          </a:p>
          <a:p>
            <a:pPr marL="174982" indent="-174982">
              <a:buFont typeface="Arial" panose="020B0604020202020204" pitchFamily="34" charset="0"/>
              <a:buChar char="•"/>
            </a:pPr>
            <a:r>
              <a:rPr lang="en-AU" sz="1400" dirty="0"/>
              <a:t>Design the next website and prepare to help your customer benefit from the</a:t>
            </a:r>
          </a:p>
          <a:p>
            <a:pPr marL="507487" lvl="1" indent="-285750">
              <a:buFont typeface="Arial" panose="020B0604020202020204" pitchFamily="34" charset="0"/>
              <a:buChar char="•"/>
            </a:pPr>
            <a:r>
              <a:rPr lang="en-AU" sz="1400" dirty="0"/>
              <a:t>additional customers</a:t>
            </a:r>
          </a:p>
          <a:p>
            <a:pPr marL="507487" lvl="1" indent="-285750">
              <a:buFont typeface="Arial" panose="020B0604020202020204" pitchFamily="34" charset="0"/>
              <a:buChar char="•"/>
            </a:pPr>
            <a:r>
              <a:rPr lang="en-AU" sz="1400" dirty="0"/>
              <a:t>enhanced customer experience</a:t>
            </a:r>
          </a:p>
          <a:p>
            <a:pPr marL="507487" lvl="1" indent="-285750">
              <a:buFont typeface="Arial" panose="020B0604020202020204" pitchFamily="34" charset="0"/>
              <a:buChar char="•"/>
            </a:pPr>
            <a:r>
              <a:rPr lang="en-AU" sz="1400" dirty="0"/>
              <a:t>positive public relations, and </a:t>
            </a:r>
          </a:p>
          <a:p>
            <a:pPr marL="507487" lvl="1" indent="-285750">
              <a:buFont typeface="Arial" panose="020B0604020202020204" pitchFamily="34" charset="0"/>
              <a:buChar char="•"/>
            </a:pPr>
            <a:r>
              <a:rPr lang="en-AU" sz="1400" dirty="0"/>
              <a:t>reduced risk of litigation</a:t>
            </a:r>
          </a:p>
          <a:p>
            <a:pPr marL="174982" indent="-174982">
              <a:buFont typeface="Arial" panose="020B0604020202020204" pitchFamily="34" charset="0"/>
              <a:buChar char="•"/>
            </a:pPr>
            <a:r>
              <a:rPr lang="en-AU" sz="1400" dirty="0"/>
              <a:t>Think ‘inclusive’</a:t>
            </a:r>
          </a:p>
          <a:p>
            <a:pPr marL="174982" indent="-174982">
              <a:buFont typeface="Arial" panose="020B0604020202020204" pitchFamily="34" charset="0"/>
              <a:buChar char="•"/>
            </a:pPr>
            <a:r>
              <a:rPr lang="en-AU" sz="1400" dirty="0"/>
              <a:t>Learning new skills is stressful, but what if it made you more sought-after for development work?</a:t>
            </a:r>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3805193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b="1" dirty="0"/>
              <a:t>It’s not about disability, it’s about accessibility!</a:t>
            </a:r>
          </a:p>
          <a:p>
            <a:endParaRPr lang="en-AU" sz="2000" dirty="0"/>
          </a:p>
          <a:p>
            <a:pPr marL="349964" indent="-349964">
              <a:buFont typeface="Arial" panose="020B0604020202020204" pitchFamily="34" charset="0"/>
              <a:buChar char="•"/>
            </a:pPr>
            <a:r>
              <a:rPr lang="en-AU" sz="2000" b="1" dirty="0"/>
              <a:t>Remember</a:t>
            </a:r>
            <a:r>
              <a:rPr lang="en-AU" sz="2000" dirty="0"/>
              <a:t>, people don’t have disabilities. </a:t>
            </a:r>
          </a:p>
          <a:p>
            <a:pPr marL="349964" indent="-349964">
              <a:buFont typeface="Arial" panose="020B0604020202020204" pitchFamily="34" charset="0"/>
              <a:buChar char="•"/>
            </a:pPr>
            <a:r>
              <a:rPr lang="en-AU" sz="2000" dirty="0"/>
              <a:t>People all have different capabilities and we disable them by putting obstacles in their paths!</a:t>
            </a:r>
          </a:p>
          <a:p>
            <a:pPr marL="349964" indent="-349964">
              <a:buFont typeface="Arial" panose="020B0604020202020204" pitchFamily="34" charset="0"/>
              <a:buChar char="•"/>
            </a:pPr>
            <a:r>
              <a:rPr lang="en-AU" sz="2000" dirty="0"/>
              <a:t>Instead of putting up those obstacles, let’s start removing them!</a:t>
            </a:r>
          </a:p>
          <a:p>
            <a:pPr marL="349964" indent="-349964">
              <a:buFont typeface="Arial" panose="020B0604020202020204" pitchFamily="34" charset="0"/>
              <a:buChar char="•"/>
            </a:pPr>
            <a:r>
              <a:rPr lang="en-AU" sz="2000" dirty="0"/>
              <a:t>Bit by bit, can we make a change in the lives of people</a:t>
            </a:r>
          </a:p>
          <a:p>
            <a:pPr marL="349964" indent="-349964">
              <a:buFont typeface="Arial" panose="020B0604020202020204" pitchFamily="34" charset="0"/>
              <a:buChar char="•"/>
            </a:pPr>
            <a:r>
              <a:rPr lang="en-AU" sz="2000" b="1" dirty="0"/>
              <a:t>Accessibility matters! Let’s unlock the Web!</a:t>
            </a:r>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065461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t>Please feel free to talk with me</a:t>
            </a:r>
          </a:p>
          <a:p>
            <a:r>
              <a:rPr lang="en-AU" sz="1800" b="1" dirty="0"/>
              <a:t>Advice is always free!</a:t>
            </a:r>
          </a:p>
        </p:txBody>
      </p:sp>
      <p:sp>
        <p:nvSpPr>
          <p:cNvPr id="4" name="Slide Number Placeholder 3"/>
          <p:cNvSpPr>
            <a:spLocks noGrp="1"/>
          </p:cNvSpPr>
          <p:nvPr>
            <p:ph type="sldNum" sz="quarter" idx="10"/>
          </p:nvPr>
        </p:nvSpPr>
        <p:spPr/>
        <p:txBody>
          <a:bodyPr/>
          <a:lstStyle/>
          <a:p>
            <a:fld id="{13F8FC4E-7C8E-422D-9EFF-ED39FCCE3B49}" type="slidenum">
              <a:rPr lang="en-AU" smtClean="0"/>
              <a:pPr/>
              <a:t>42</a:t>
            </a:fld>
            <a:endParaRPr lang="en-AU" dirty="0"/>
          </a:p>
        </p:txBody>
      </p:sp>
    </p:spTree>
    <p:extLst>
      <p:ext uri="{BB962C8B-B14F-4D97-AF65-F5344CB8AC3E}">
        <p14:creationId xmlns:p14="http://schemas.microsoft.com/office/powerpoint/2010/main" val="17482849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43</a:t>
            </a:fld>
            <a:endParaRPr lang="en-AU" dirty="0"/>
          </a:p>
        </p:txBody>
      </p:sp>
    </p:spTree>
    <p:extLst>
      <p:ext uri="{BB962C8B-B14F-4D97-AF65-F5344CB8AC3E}">
        <p14:creationId xmlns:p14="http://schemas.microsoft.com/office/powerpoint/2010/main" val="4012175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400" dirty="0"/>
              <a:t>Each of these points triggers a different response to people</a:t>
            </a:r>
          </a:p>
          <a:p>
            <a:pPr marL="171450" indent="-171450">
              <a:buFont typeface="Arial" panose="020B0604020202020204" pitchFamily="34" charset="0"/>
              <a:buChar char="•"/>
            </a:pPr>
            <a:r>
              <a:rPr lang="en-AU" sz="1400" dirty="0"/>
              <a:t>Some would say that you can ignore both of the first two if you just aren’t interested in doing the ‘right’ or ‘smart’ thing, but you can’t ignore the third</a:t>
            </a:r>
          </a:p>
          <a:p>
            <a:pPr marL="171450" indent="-171450">
              <a:buFont typeface="Arial" panose="020B0604020202020204" pitchFamily="34" charset="0"/>
              <a:buChar char="•"/>
            </a:pPr>
            <a:r>
              <a:rPr lang="en-AU" sz="1400" dirty="0"/>
              <a:t>In reality you can ignore all 3 – but at your company’s peril</a:t>
            </a:r>
          </a:p>
          <a:p>
            <a:pPr marL="171450" indent="-171450">
              <a:buFont typeface="Arial" panose="020B0604020202020204" pitchFamily="34" charset="0"/>
              <a:buChar char="•"/>
            </a:pPr>
            <a:endParaRPr lang="en-AU" sz="1400" dirty="0"/>
          </a:p>
          <a:p>
            <a:pPr marL="171450" indent="-171450">
              <a:buFont typeface="Arial" panose="020B0604020202020204" pitchFamily="34" charset="0"/>
              <a:buChar char="•"/>
            </a:pPr>
            <a:r>
              <a:rPr lang="en-AU" sz="1400" b="1" dirty="0"/>
              <a:t>The Disability Sector is undergoing reform and people with disabilities are becoming more aware of their rights</a:t>
            </a:r>
          </a:p>
          <a:p>
            <a:pPr marL="171450" indent="-171450">
              <a:buFont typeface="Arial" panose="020B0604020202020204" pitchFamily="34" charset="0"/>
              <a:buChar char="•"/>
            </a:pPr>
            <a:endParaRPr lang="en-AU" sz="1400" dirty="0"/>
          </a:p>
          <a:p>
            <a:pPr marL="171450" indent="-171450">
              <a:buFont typeface="Arial" panose="020B0604020202020204" pitchFamily="34" charset="0"/>
              <a:buChar char="•"/>
            </a:pPr>
            <a:r>
              <a:rPr lang="en-AU" sz="1400" dirty="0"/>
              <a:t>Litigation for violation of accessibility requirements does happen here in Australia</a:t>
            </a:r>
          </a:p>
          <a:p>
            <a:pPr marL="628650" lvl="1" indent="-171450">
              <a:buFont typeface="Arial" panose="020B0604020202020204" pitchFamily="34" charset="0"/>
              <a:buChar char="•"/>
            </a:pPr>
            <a:r>
              <a:rPr lang="en-AU" sz="1400" dirty="0"/>
              <a:t>I will be talking about the Coles case later in this presentation</a:t>
            </a:r>
          </a:p>
          <a:p>
            <a:pPr marL="171450" indent="-171450">
              <a:buFont typeface="Arial" panose="020B0604020202020204" pitchFamily="34" charset="0"/>
              <a:buChar char="•"/>
            </a:pPr>
            <a:endParaRPr lang="en-AU" sz="1400" baseline="0" dirty="0"/>
          </a:p>
          <a:p>
            <a:pPr marL="171450" indent="-171450">
              <a:buFont typeface="Arial" panose="020B0604020202020204" pitchFamily="34" charset="0"/>
              <a:buChar char="•"/>
            </a:pPr>
            <a:r>
              <a:rPr lang="en-AU" sz="1400" b="1" dirty="0"/>
              <a:t>Next section – the requirements</a:t>
            </a:r>
            <a:endParaRPr lang="en-AU" sz="1400" b="1" baseline="0" dirty="0"/>
          </a:p>
          <a:p>
            <a:pPr marL="628650" lvl="1" indent="-171450">
              <a:buFont typeface="Arial" panose="020B0604020202020204" pitchFamily="34" charset="0"/>
              <a:buChar char="•"/>
            </a:pPr>
            <a:endParaRPr lang="en-AU" baseline="0" dirty="0"/>
          </a:p>
          <a:p>
            <a:pPr marL="628650" lvl="1"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5</a:t>
            </a:fld>
            <a:endParaRPr lang="en-AU" dirty="0"/>
          </a:p>
        </p:txBody>
      </p:sp>
    </p:spTree>
    <p:extLst>
      <p:ext uri="{BB962C8B-B14F-4D97-AF65-F5344CB8AC3E}">
        <p14:creationId xmlns:p14="http://schemas.microsoft.com/office/powerpoint/2010/main" val="146796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768350"/>
            <a:ext cx="4765675" cy="3575050"/>
          </a:xfrm>
        </p:spPr>
      </p:sp>
      <p:sp>
        <p:nvSpPr>
          <p:cNvPr id="3" name="Notes Placeholder 2"/>
          <p:cNvSpPr>
            <a:spLocks noGrp="1"/>
          </p:cNvSpPr>
          <p:nvPr>
            <p:ph type="body" idx="1"/>
          </p:nvPr>
        </p:nvSpPr>
        <p:spPr/>
        <p:txBody>
          <a:bodyPr/>
          <a:lstStyle/>
          <a:p>
            <a:r>
              <a:rPr lang="en-AU" sz="1400" b="1" dirty="0"/>
              <a:t>Section 2 – The requirements – slides 6-13</a:t>
            </a:r>
          </a:p>
          <a:p>
            <a:endParaRPr lang="en-AU" sz="1400" b="1" dirty="0"/>
          </a:p>
          <a:p>
            <a:r>
              <a:rPr lang="en-AU" sz="1400" dirty="0"/>
              <a:t>WA is about to undergo changes and adopt WCAG 2.0 to Level AA from the current single A requirement</a:t>
            </a:r>
          </a:p>
          <a:p>
            <a:endParaRPr lang="en-AU" sz="1400" dirty="0"/>
          </a:p>
          <a:p>
            <a:r>
              <a:rPr lang="en-AU" sz="1400" dirty="0"/>
              <a:t>The Australian Federal</a:t>
            </a:r>
            <a:r>
              <a:rPr lang="en-AU" sz="1400" baseline="0" dirty="0"/>
              <a:t> Government mandated that all of their departments </a:t>
            </a:r>
            <a:r>
              <a:rPr lang="en-AU" sz="1400" dirty="0"/>
              <a:t>were</a:t>
            </a:r>
            <a:r>
              <a:rPr lang="en-AU" sz="1400" baseline="0" dirty="0"/>
              <a:t> to be WCAG 2.0 AA compliant by December 2014.</a:t>
            </a:r>
            <a:r>
              <a:rPr lang="en-AU" sz="1400" dirty="0"/>
              <a:t>  </a:t>
            </a:r>
            <a:endParaRPr sz="1400" dirty="0"/>
          </a:p>
          <a:p>
            <a:endParaRPr lang="en-AU" sz="1400" baseline="0" dirty="0"/>
          </a:p>
          <a:p>
            <a:r>
              <a:rPr lang="en-AU" sz="1400" baseline="0" dirty="0"/>
              <a:t>As you can see, the states and territories all set requirements for compliance.</a:t>
            </a:r>
          </a:p>
          <a:p>
            <a:endParaRPr lang="en-AU" sz="1400" baseline="0" dirty="0"/>
          </a:p>
          <a:p>
            <a:r>
              <a:rPr lang="en-AU" sz="1400" dirty="0"/>
              <a:t>One </a:t>
            </a:r>
            <a:r>
              <a:rPr lang="en-AU" sz="1400" baseline="0" dirty="0"/>
              <a:t>thing is </a:t>
            </a:r>
            <a:r>
              <a:rPr lang="en-AU" sz="1400" dirty="0"/>
              <a:t>for certain – not meeting WCAG 2.0 at Level AA will leave you at risk </a:t>
            </a:r>
            <a:endParaRPr lang="en-AU" sz="1400" baseline="0" dirty="0"/>
          </a:p>
          <a:p>
            <a:endParaRPr lang="en-AU" dirty="0"/>
          </a:p>
          <a:p>
            <a:endParaRPr lang="en-AU"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6</a:t>
            </a:fld>
            <a:endParaRPr lang="en-AU" dirty="0"/>
          </a:p>
        </p:txBody>
      </p:sp>
    </p:spTree>
    <p:extLst>
      <p:ext uri="{BB962C8B-B14F-4D97-AF65-F5344CB8AC3E}">
        <p14:creationId xmlns:p14="http://schemas.microsoft.com/office/powerpoint/2010/main" val="1432669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400" dirty="0"/>
              <a:t>WCAG 2.0 is the accepted Australian and International Standard and is also now ISO 40500</a:t>
            </a:r>
          </a:p>
          <a:p>
            <a:pPr marL="171450" indent="-171450">
              <a:buFont typeface="Arial" panose="020B0604020202020204" pitchFamily="34" charset="0"/>
              <a:buChar char="•"/>
            </a:pPr>
            <a:r>
              <a:rPr lang="en-AU" sz="1400" dirty="0"/>
              <a:t>Organisations may not be familiar with W3C and WCAG, but they certainly understand ISO</a:t>
            </a:r>
          </a:p>
          <a:p>
            <a:pPr marL="171450" indent="-171450">
              <a:buFont typeface="Arial" panose="020B0604020202020204" pitchFamily="34" charset="0"/>
              <a:buChar char="•"/>
            </a:pPr>
            <a:r>
              <a:rPr lang="en-AU" sz="1400" dirty="0"/>
              <a:t>Most of you provide development work for organisations who are prepared to pay to ensure they are ISO compliant in numerous areas – business planning, financial, occupational health and safety, </a:t>
            </a:r>
          </a:p>
          <a:p>
            <a:pPr marL="171450" indent="-171450">
              <a:buFont typeface="Arial" panose="020B0604020202020204" pitchFamily="34" charset="0"/>
              <a:buChar char="•"/>
            </a:pPr>
            <a:r>
              <a:rPr lang="en-AU" sz="1400" dirty="0"/>
              <a:t>but they may not be aware that there is an ISO standard for accessibility</a:t>
            </a:r>
          </a:p>
        </p:txBody>
      </p:sp>
      <p:sp>
        <p:nvSpPr>
          <p:cNvPr id="4" name="Slide Number Placeholder 3"/>
          <p:cNvSpPr>
            <a:spLocks noGrp="1"/>
          </p:cNvSpPr>
          <p:nvPr>
            <p:ph type="sldNum" sz="quarter" idx="10"/>
          </p:nvPr>
        </p:nvSpPr>
        <p:spPr/>
        <p:txBody>
          <a:bodyPr/>
          <a:lstStyle/>
          <a:p>
            <a:fld id="{13F8FC4E-7C8E-422D-9EFF-ED39FCCE3B49}" type="slidenum">
              <a:rPr lang="en-AU" smtClean="0"/>
              <a:pPr/>
              <a:t>7</a:t>
            </a:fld>
            <a:endParaRPr lang="en-AU" dirty="0"/>
          </a:p>
        </p:txBody>
      </p:sp>
    </p:spTree>
    <p:extLst>
      <p:ext uri="{BB962C8B-B14F-4D97-AF65-F5344CB8AC3E}">
        <p14:creationId xmlns:p14="http://schemas.microsoft.com/office/powerpoint/2010/main" val="357952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r>
              <a:rPr lang="en-US" sz="1400" dirty="0"/>
              <a:t>hat is covered by the requirements?</a:t>
            </a:r>
          </a:p>
          <a:p>
            <a:pPr marL="285750" indent="-285750">
              <a:buFont typeface="Arial" panose="020B0604020202020204" pitchFamily="34" charset="0"/>
              <a:buChar char="•"/>
            </a:pPr>
            <a:r>
              <a:rPr lang="en-US" sz="1400" dirty="0"/>
              <a:t>Internet</a:t>
            </a:r>
          </a:p>
          <a:p>
            <a:pPr marL="285750" indent="-285750">
              <a:buFont typeface="Arial" panose="020B0604020202020204" pitchFamily="34" charset="0"/>
              <a:buChar char="•"/>
            </a:pPr>
            <a:r>
              <a:rPr lang="en-US" sz="1400" dirty="0"/>
              <a:t>Intranet</a:t>
            </a:r>
          </a:p>
          <a:p>
            <a:pPr marL="285750" indent="-285750">
              <a:buFont typeface="Arial" panose="020B0604020202020204" pitchFamily="34" charset="0"/>
              <a:buChar char="•"/>
            </a:pPr>
            <a:r>
              <a:rPr lang="en-US" sz="1400" dirty="0"/>
              <a:t>Extranets (to your service providers and stakeholders)</a:t>
            </a:r>
          </a:p>
          <a:p>
            <a:pPr marL="285750" indent="-285750">
              <a:buFont typeface="Arial" panose="020B0604020202020204" pitchFamily="34" charset="0"/>
              <a:buChar char="•"/>
            </a:pPr>
            <a:r>
              <a:rPr lang="en-US" sz="1400" dirty="0"/>
              <a:t>All documents that you can download from a website or attachment</a:t>
            </a:r>
          </a:p>
          <a:p>
            <a:endParaRPr lang="en-US" sz="1400" dirty="0"/>
          </a:p>
          <a:p>
            <a:endParaRPr lang="en-US" sz="1400" dirty="0"/>
          </a:p>
          <a:p>
            <a:r>
              <a:rPr lang="en-US" sz="1400" dirty="0"/>
              <a:t>In short, anything you need to have an internet connection to access – even email</a:t>
            </a:r>
            <a:endParaRPr lang="en-AU" sz="1400"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8</a:t>
            </a:fld>
            <a:endParaRPr lang="en-AU" dirty="0"/>
          </a:p>
        </p:txBody>
      </p:sp>
    </p:spTree>
    <p:extLst>
      <p:ext uri="{BB962C8B-B14F-4D97-AF65-F5344CB8AC3E}">
        <p14:creationId xmlns:p14="http://schemas.microsoft.com/office/powerpoint/2010/main" val="2381249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400" b="1" dirty="0"/>
              <a:t>Who needs to be compliant?</a:t>
            </a:r>
          </a:p>
          <a:p>
            <a:pPr marL="171450" indent="-171450">
              <a:buFont typeface="Arial" panose="020B0604020202020204" pitchFamily="34" charset="0"/>
              <a:buChar char="•"/>
            </a:pPr>
            <a:r>
              <a:rPr lang="en-AU" sz="1400" dirty="0"/>
              <a:t>Everyone from Joe’s Garage to the Prime Minister</a:t>
            </a:r>
          </a:p>
          <a:p>
            <a:pPr marL="171450" indent="-171450">
              <a:buFont typeface="Arial" panose="020B0604020202020204" pitchFamily="34" charset="0"/>
              <a:buChar char="•"/>
            </a:pPr>
            <a:r>
              <a:rPr lang="en-AU" sz="1400" dirty="0"/>
              <a:t>Have you ever used a really unfriendly website and tried to find specific content – imagine using a difficult website if you can’t see or use your hands</a:t>
            </a:r>
          </a:p>
          <a:p>
            <a:pPr marL="171450" indent="-171450">
              <a:buFont typeface="Arial" panose="020B0604020202020204" pitchFamily="34" charset="0"/>
              <a:buChar char="•"/>
            </a:pPr>
            <a:r>
              <a:rPr lang="en-AU" sz="1400" dirty="0"/>
              <a:t>It only takes one unhappy customer to complain to AHRC</a:t>
            </a:r>
          </a:p>
          <a:p>
            <a:pPr marL="171450" indent="-171450">
              <a:buFont typeface="Arial" panose="020B0604020202020204" pitchFamily="34" charset="0"/>
              <a:buChar char="•"/>
            </a:pPr>
            <a:r>
              <a:rPr lang="en-AU" sz="1400" dirty="0"/>
              <a:t>It also only takes one bad experience for a customer to switch to a more accessible website if they can’t use yours and to tell their friends</a:t>
            </a:r>
          </a:p>
          <a:p>
            <a:endParaRPr lang="en-AU" dirty="0"/>
          </a:p>
        </p:txBody>
      </p:sp>
      <p:sp>
        <p:nvSpPr>
          <p:cNvPr id="4" name="Slide Number Placeholder 3"/>
          <p:cNvSpPr>
            <a:spLocks noGrp="1"/>
          </p:cNvSpPr>
          <p:nvPr>
            <p:ph type="sldNum" sz="quarter" idx="10"/>
          </p:nvPr>
        </p:nvSpPr>
        <p:spPr/>
        <p:txBody>
          <a:bodyPr/>
          <a:lstStyle/>
          <a:p>
            <a:fld id="{13F8FC4E-7C8E-422D-9EFF-ED39FCCE3B49}" type="slidenum">
              <a:rPr lang="en-AU" smtClean="0"/>
              <a:pPr/>
              <a:t>9</a:t>
            </a:fld>
            <a:endParaRPr lang="en-AU" dirty="0"/>
          </a:p>
        </p:txBody>
      </p:sp>
    </p:spTree>
    <p:extLst>
      <p:ext uri="{BB962C8B-B14F-4D97-AF65-F5344CB8AC3E}">
        <p14:creationId xmlns:p14="http://schemas.microsoft.com/office/powerpoint/2010/main" val="2033932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808"/>
            <a:ext cx="5119674" cy="724880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5168591"/>
            <a:ext cx="2433712" cy="1456395"/>
          </a:xfrm>
          <a:prstGeom prst="rect">
            <a:avLst/>
          </a:prstGeom>
        </p:spPr>
      </p:pic>
      <p:sp>
        <p:nvSpPr>
          <p:cNvPr id="2" name="Title 1"/>
          <p:cNvSpPr>
            <a:spLocks noGrp="1"/>
          </p:cNvSpPr>
          <p:nvPr>
            <p:ph type="ctrTitle" hasCustomPrompt="1"/>
          </p:nvPr>
        </p:nvSpPr>
        <p:spPr>
          <a:xfrm>
            <a:off x="827584" y="692696"/>
            <a:ext cx="7772400" cy="4176464"/>
          </a:xfrm>
        </p:spPr>
        <p:txBody>
          <a:bodyPr anchor="b">
            <a:noAutofit/>
          </a:bodyPr>
          <a:lstStyle>
            <a:lvl1pPr algn="r">
              <a:lnSpc>
                <a:spcPct val="100000"/>
              </a:lnSpc>
              <a:defRPr lang="en-US" sz="6600" kern="1200" baseline="0" dirty="0">
                <a:solidFill>
                  <a:srgbClr val="003055"/>
                </a:solidFill>
                <a:effectLst>
                  <a:outerShdw blurRad="63500" dist="38100" dir="5400000" algn="t" rotWithShape="0">
                    <a:prstClr val="black">
                      <a:alpha val="25000"/>
                    </a:prstClr>
                  </a:outerShdw>
                </a:effectLst>
                <a:latin typeface="Calibri" panose="020F0502020204030204" pitchFamily="34" charset="0"/>
                <a:ea typeface="+mj-ea"/>
                <a:cs typeface="+mj-cs"/>
              </a:defRPr>
            </a:lvl1pPr>
          </a:lstStyle>
          <a:p>
            <a:br>
              <a:rPr lang="en-US" dirty="0"/>
            </a:br>
            <a:r>
              <a:rPr lang="en-US" dirty="0"/>
              <a:t>Presentation name</a:t>
            </a:r>
            <a:br>
              <a:rPr lang="en-US" dirty="0"/>
            </a:br>
            <a:br>
              <a:rPr lang="en-US" dirty="0"/>
            </a:br>
            <a:r>
              <a:rPr lang="en-AU" sz="3600" dirty="0">
                <a:solidFill>
                  <a:srgbClr val="4A7628"/>
                </a:solidFill>
                <a:latin typeface="Calibri" panose="020F0502020204030204" pitchFamily="34" charset="0"/>
              </a:rPr>
              <a:t>Client Name</a:t>
            </a:r>
            <a:br>
              <a:rPr lang="en-US" dirty="0"/>
            </a:br>
            <a:endParaRPr lang="en-US" dirty="0"/>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A6E571F-7D20-4BA3-96A0-02083DA89F9C}" type="datetimeFigureOut">
              <a:rPr lang="en-AU" smtClean="0"/>
              <a:t>25/10/2017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F7F709F-D778-4326-99C9-4BD663F9759E}" type="slidenum">
              <a:rPr lang="en-AU" smtClean="0"/>
              <a:t>‹#›</a:t>
            </a:fld>
            <a:endParaRPr lang="en-AU" dirty="0"/>
          </a:p>
        </p:txBody>
      </p:sp>
    </p:spTree>
    <p:extLst>
      <p:ext uri="{BB962C8B-B14F-4D97-AF65-F5344CB8AC3E}">
        <p14:creationId xmlns:p14="http://schemas.microsoft.com/office/powerpoint/2010/main" val="44657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A6E571F-7D20-4BA3-96A0-02083DA89F9C}" type="datetimeFigureOut">
              <a:rPr lang="en-AU" smtClean="0"/>
              <a:t>25/10/2017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F7F709F-D778-4326-99C9-4BD663F9759E}" type="slidenum">
              <a:rPr lang="en-AU" smtClean="0"/>
              <a:t>‹#›</a:t>
            </a:fld>
            <a:endParaRPr lang="en-AU" dirty="0"/>
          </a:p>
        </p:txBody>
      </p:sp>
    </p:spTree>
    <p:extLst>
      <p:ext uri="{BB962C8B-B14F-4D97-AF65-F5344CB8AC3E}">
        <p14:creationId xmlns:p14="http://schemas.microsoft.com/office/powerpoint/2010/main" val="400876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E571F-7D20-4BA3-96A0-02083DA89F9C}" type="datetimeFigureOut">
              <a:rPr lang="en-AU" smtClean="0"/>
              <a:t>25/10/2017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F7F709F-D778-4326-99C9-4BD663F9759E}" type="slidenum">
              <a:rPr lang="en-AU" smtClean="0"/>
              <a:t>‹#›</a:t>
            </a:fld>
            <a:endParaRPr lang="en-AU" dirty="0"/>
          </a:p>
        </p:txBody>
      </p:sp>
    </p:spTree>
    <p:extLst>
      <p:ext uri="{BB962C8B-B14F-4D97-AF65-F5344CB8AC3E}">
        <p14:creationId xmlns:p14="http://schemas.microsoft.com/office/powerpoint/2010/main" val="3934529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A6E571F-7D20-4BA3-96A0-02083DA89F9C}" type="datetimeFigureOut">
              <a:rPr lang="en-AU" smtClean="0"/>
              <a:t>25/10/2017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F7F709F-D778-4326-99C9-4BD663F9759E}" type="slidenum">
              <a:rPr lang="en-AU" smtClean="0"/>
              <a:t>‹#›</a:t>
            </a:fld>
            <a:endParaRPr lang="en-AU" dirty="0"/>
          </a:p>
        </p:txBody>
      </p:sp>
    </p:spTree>
    <p:extLst>
      <p:ext uri="{BB962C8B-B14F-4D97-AF65-F5344CB8AC3E}">
        <p14:creationId xmlns:p14="http://schemas.microsoft.com/office/powerpoint/2010/main" val="1266383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A6E571F-7D20-4BA3-96A0-02083DA89F9C}" type="datetimeFigureOut">
              <a:rPr lang="en-AU" smtClean="0"/>
              <a:t>25/10/2017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F7F709F-D778-4326-99C9-4BD663F9759E}" type="slidenum">
              <a:rPr lang="en-AU" smtClean="0"/>
              <a:t>‹#›</a:t>
            </a:fld>
            <a:endParaRPr lang="en-AU" dirty="0"/>
          </a:p>
        </p:txBody>
      </p:sp>
    </p:spTree>
    <p:extLst>
      <p:ext uri="{BB962C8B-B14F-4D97-AF65-F5344CB8AC3E}">
        <p14:creationId xmlns:p14="http://schemas.microsoft.com/office/powerpoint/2010/main" val="2719516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A6E571F-7D20-4BA3-96A0-02083DA89F9C}" type="datetimeFigureOut">
              <a:rPr lang="en-AU" smtClean="0"/>
              <a:t>25/10/2017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F7F709F-D778-4326-99C9-4BD663F9759E}" type="slidenum">
              <a:rPr lang="en-AU" smtClean="0"/>
              <a:t>‹#›</a:t>
            </a:fld>
            <a:endParaRPr lang="en-AU" dirty="0"/>
          </a:p>
        </p:txBody>
      </p:sp>
    </p:spTree>
    <p:extLst>
      <p:ext uri="{BB962C8B-B14F-4D97-AF65-F5344CB8AC3E}">
        <p14:creationId xmlns:p14="http://schemas.microsoft.com/office/powerpoint/2010/main" val="359559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E571F-7D20-4BA3-96A0-02083DA89F9C}" type="datetimeFigureOut">
              <a:rPr lang="en-AU" smtClean="0"/>
              <a:t>25/10/2017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F7F709F-D778-4326-99C9-4BD663F9759E}" type="slidenum">
              <a:rPr lang="en-AU" smtClean="0"/>
              <a:t>‹#›</a:t>
            </a:fld>
            <a:endParaRPr lang="en-AU" dirty="0"/>
          </a:p>
        </p:txBody>
      </p:sp>
    </p:spTree>
    <p:extLst>
      <p:ext uri="{BB962C8B-B14F-4D97-AF65-F5344CB8AC3E}">
        <p14:creationId xmlns:p14="http://schemas.microsoft.com/office/powerpoint/2010/main" val="2098524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A6E571F-7D20-4BA3-96A0-02083DA89F9C}" type="datetimeFigureOut">
              <a:rPr lang="en-AU" smtClean="0"/>
              <a:t>25/10/2017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F7F709F-D778-4326-99C9-4BD663F9759E}" type="slidenum">
              <a:rPr lang="en-AU" smtClean="0"/>
              <a:t>‹#›</a:t>
            </a:fld>
            <a:endParaRPr lang="en-AU" dirty="0"/>
          </a:p>
        </p:txBody>
      </p:sp>
    </p:spTree>
    <p:extLst>
      <p:ext uri="{BB962C8B-B14F-4D97-AF65-F5344CB8AC3E}">
        <p14:creationId xmlns:p14="http://schemas.microsoft.com/office/powerpoint/2010/main" val="2630848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A6E571F-7D20-4BA3-96A0-02083DA89F9C}" type="datetimeFigureOut">
              <a:rPr lang="en-AU" smtClean="0"/>
              <a:t>25/10/2017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F7F709F-D778-4326-99C9-4BD663F9759E}" type="slidenum">
              <a:rPr lang="en-AU" smtClean="0"/>
              <a:t>‹#›</a:t>
            </a:fld>
            <a:endParaRPr lang="en-AU" dirty="0"/>
          </a:p>
        </p:txBody>
      </p:sp>
    </p:spTree>
    <p:extLst>
      <p:ext uri="{BB962C8B-B14F-4D97-AF65-F5344CB8AC3E}">
        <p14:creationId xmlns:p14="http://schemas.microsoft.com/office/powerpoint/2010/main" val="3832758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A6E571F-7D20-4BA3-96A0-02083DA89F9C}" type="datetimeFigureOut">
              <a:rPr lang="en-AU" smtClean="0"/>
              <a:t>25/10/2017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F7F709F-D778-4326-99C9-4BD663F9759E}" type="slidenum">
              <a:rPr lang="en-AU" smtClean="0"/>
              <a:t>‹#›</a:t>
            </a:fld>
            <a:endParaRPr lang="en-AU" dirty="0"/>
          </a:p>
        </p:txBody>
      </p:sp>
    </p:spTree>
    <p:extLst>
      <p:ext uri="{BB962C8B-B14F-4D97-AF65-F5344CB8AC3E}">
        <p14:creationId xmlns:p14="http://schemas.microsoft.com/office/powerpoint/2010/main" val="177727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764704"/>
          </a:xfrm>
        </p:spPr>
        <p:txBody>
          <a:bodyPr/>
          <a:lstStyle>
            <a:lvl1pPr algn="l" defTabSz="914400" rtl="0" eaLnBrk="1" latinLnBrk="0" hangingPunct="1">
              <a:lnSpc>
                <a:spcPts val="5800"/>
              </a:lnSpc>
              <a:spcBef>
                <a:spcPct val="0"/>
              </a:spcBef>
              <a:buNone/>
              <a:defRPr lang="en-US" sz="3600" kern="1200" baseline="0" dirty="0">
                <a:solidFill>
                  <a:srgbClr val="003055"/>
                </a:solidFill>
                <a:effectLst>
                  <a:outerShdw blurRad="63500" dist="38100" dir="5400000" algn="t" rotWithShape="0">
                    <a:prstClr val="black">
                      <a:alpha val="25000"/>
                    </a:prstClr>
                  </a:outerShdw>
                </a:effectLst>
                <a:latin typeface="Calibri" panose="020F0502020204030204" pitchFamily="34" charset="0"/>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827584" y="1340768"/>
            <a:ext cx="7859216" cy="4680520"/>
          </a:xfrm>
        </p:spPr>
        <p:txBody>
          <a:bodyPr/>
          <a:lstStyle>
            <a:lvl1pPr>
              <a:spcBef>
                <a:spcPts val="0"/>
              </a:spcBef>
              <a:spcAft>
                <a:spcPts val="1200"/>
              </a:spcAft>
              <a:defRPr sz="2200" baseline="0">
                <a:solidFill>
                  <a:srgbClr val="4A7628"/>
                </a:solidFill>
              </a:defRPr>
            </a:lvl1pPr>
            <a:lvl2pPr marL="742950" indent="-285750">
              <a:lnSpc>
                <a:spcPct val="100000"/>
              </a:lnSpc>
              <a:spcBef>
                <a:spcPts val="0"/>
              </a:spcBef>
              <a:spcAft>
                <a:spcPts val="1200"/>
              </a:spcAft>
              <a:buFont typeface="Arial" panose="020B0604020202020204" pitchFamily="34" charset="0"/>
              <a:buChar char="•"/>
              <a:defRPr baseline="0">
                <a:solidFill>
                  <a:schemeClr val="tx1"/>
                </a:solidFill>
              </a:defRPr>
            </a:lvl2pPr>
            <a:lvl3pPr>
              <a:spcBef>
                <a:spcPts val="0"/>
              </a:spcBef>
              <a:spcAft>
                <a:spcPts val="1200"/>
              </a:spcAft>
              <a:defRPr baseline="0">
                <a:solidFill>
                  <a:schemeClr val="tx1"/>
                </a:solidFill>
              </a:defRPr>
            </a:lvl3pPr>
            <a:lvl4pPr marL="1600200" indent="-228600">
              <a:spcBef>
                <a:spcPts val="0"/>
              </a:spcBef>
              <a:spcAft>
                <a:spcPts val="1200"/>
              </a:spcAft>
              <a:buFont typeface="Arial" panose="020B0604020202020204" pitchFamily="34" charset="0"/>
              <a:buChar char="•"/>
              <a:defRPr baseline="0">
                <a:solidFill>
                  <a:schemeClr val="tx1"/>
                </a:solidFill>
              </a:defRPr>
            </a:lvl4pPr>
            <a:lvl5pPr>
              <a:spcBef>
                <a:spcPts val="0"/>
              </a:spcBef>
              <a:spcAft>
                <a:spcPts val="1200"/>
              </a:spcAft>
              <a:defRPr baseline="0">
                <a:solidFill>
                  <a:schemeClr val="tx1"/>
                </a:solidFill>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p:nvSpPr>
        <p:spPr>
          <a:xfrm>
            <a:off x="8244408" y="6453336"/>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83" y="6260362"/>
            <a:ext cx="860941" cy="553013"/>
          </a:xfrm>
          <a:prstGeom prst="rect">
            <a:avLst/>
          </a:prstGeom>
        </p:spPr>
      </p:pic>
      <p:sp>
        <p:nvSpPr>
          <p:cNvPr id="11" name="TextBox 10"/>
          <p:cNvSpPr txBox="1"/>
          <p:nvPr/>
        </p:nvSpPr>
        <p:spPr>
          <a:xfrm>
            <a:off x="1043608" y="6525343"/>
            <a:ext cx="2376264" cy="276999"/>
          </a:xfrm>
          <a:prstGeom prst="rect">
            <a:avLst/>
          </a:prstGeom>
          <a:noFill/>
        </p:spPr>
        <p:txBody>
          <a:bodyPr wrap="square" rtlCol="0">
            <a:spAutoFit/>
          </a:bodyPr>
          <a:lstStyle/>
          <a:p>
            <a:r>
              <a:rPr lang="en-AU" sz="1200" b="1" dirty="0">
                <a:solidFill>
                  <a:srgbClr val="003055"/>
                </a:solidFill>
              </a:rPr>
              <a:t>Web</a:t>
            </a:r>
            <a:r>
              <a:rPr lang="en-AU" sz="1200" b="1" dirty="0">
                <a:solidFill>
                  <a:srgbClr val="4A7628"/>
                </a:solidFill>
              </a:rPr>
              <a:t>Key</a:t>
            </a:r>
            <a:r>
              <a:rPr lang="en-AU" sz="1200" b="1" dirty="0">
                <a:solidFill>
                  <a:srgbClr val="003055"/>
                </a:solidFill>
              </a:rPr>
              <a:t>IT</a:t>
            </a:r>
          </a:p>
        </p:txBody>
      </p:sp>
      <p:cxnSp>
        <p:nvCxnSpPr>
          <p:cNvPr id="12" name="Straight Connector 11"/>
          <p:cNvCxnSpPr/>
          <p:nvPr/>
        </p:nvCxnSpPr>
        <p:spPr>
          <a:xfrm>
            <a:off x="0" y="6525344"/>
            <a:ext cx="254675" cy="0"/>
          </a:xfrm>
          <a:prstGeom prst="line">
            <a:avLst/>
          </a:prstGeom>
          <a:ln w="22225">
            <a:solidFill>
              <a:srgbClr val="00305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43608" y="6539492"/>
            <a:ext cx="8100392" cy="0"/>
          </a:xfrm>
          <a:prstGeom prst="line">
            <a:avLst/>
          </a:prstGeom>
          <a:ln w="22225">
            <a:solidFill>
              <a:srgbClr val="003055"/>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543278" y="6381328"/>
            <a:ext cx="277194" cy="288033"/>
          </a:xfrm>
          <a:solidFill>
            <a:schemeClr val="bg1"/>
          </a:solidFill>
        </p:spPr>
        <p:txBody>
          <a:bodyPr/>
          <a:lstStyle>
            <a:lvl1pPr>
              <a:defRPr b="1">
                <a:solidFill>
                  <a:srgbClr val="003055"/>
                </a:solidFill>
              </a:defRPr>
            </a:lvl1pPr>
          </a:lstStyle>
          <a:p>
            <a:fld id="{F90AD231-3A43-451F-92D4-15D20D94E68A}" type="slidenum">
              <a:rPr lang="en-AU" smtClean="0"/>
              <a:pPr/>
              <a:t>‹#›</a:t>
            </a:fld>
            <a:endParaRPr lang="en-AU" dirty="0"/>
          </a:p>
        </p:txBody>
      </p:sp>
    </p:spTree>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A6E571F-7D20-4BA3-96A0-02083DA89F9C}" type="datetimeFigureOut">
              <a:rPr lang="en-AU" smtClean="0"/>
              <a:t>25/10/2017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F7F709F-D778-4326-99C9-4BD663F9759E}" type="slidenum">
              <a:rPr lang="en-AU" smtClean="0"/>
              <a:t>‹#›</a:t>
            </a:fld>
            <a:endParaRPr lang="en-AU" dirty="0"/>
          </a:p>
        </p:txBody>
      </p:sp>
    </p:spTree>
    <p:extLst>
      <p:ext uri="{BB962C8B-B14F-4D97-AF65-F5344CB8AC3E}">
        <p14:creationId xmlns:p14="http://schemas.microsoft.com/office/powerpoint/2010/main" val="179097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5184576" cy="764704"/>
          </a:xfrm>
        </p:spPr>
        <p:txBody>
          <a:bodyPr/>
          <a:lstStyle>
            <a:lvl1pPr algn="l" defTabSz="914400" rtl="0" eaLnBrk="1" latinLnBrk="0" hangingPunct="1">
              <a:lnSpc>
                <a:spcPts val="5800"/>
              </a:lnSpc>
              <a:spcBef>
                <a:spcPct val="0"/>
              </a:spcBef>
              <a:buNone/>
              <a:defRPr lang="en-US" sz="3200" kern="1200" baseline="0" dirty="0">
                <a:solidFill>
                  <a:srgbClr val="003055"/>
                </a:solidFill>
                <a:effectLst>
                  <a:outerShdw blurRad="63500" dist="38100" dir="5400000" algn="t" rotWithShape="0">
                    <a:prstClr val="black">
                      <a:alpha val="25000"/>
                    </a:prstClr>
                  </a:outerShdw>
                </a:effectLst>
                <a:latin typeface="Calibri" panose="020F0502020204030204" pitchFamily="34"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307440" y="1268760"/>
            <a:ext cx="4336568" cy="4680520"/>
          </a:xfrm>
        </p:spPr>
        <p:txBody>
          <a:bodyPr/>
          <a:lstStyle>
            <a:lvl1pPr>
              <a:spcBef>
                <a:spcPts val="0"/>
              </a:spcBef>
              <a:spcAft>
                <a:spcPts val="1200"/>
              </a:spcAft>
              <a:defRPr sz="2200" baseline="0">
                <a:solidFill>
                  <a:srgbClr val="4A7628"/>
                </a:solidFill>
              </a:defRPr>
            </a:lvl1pPr>
            <a:lvl2pPr marL="180000" indent="-285750">
              <a:lnSpc>
                <a:spcPct val="100000"/>
              </a:lnSpc>
              <a:spcBef>
                <a:spcPts val="0"/>
              </a:spcBef>
              <a:spcAft>
                <a:spcPts val="1200"/>
              </a:spcAft>
              <a:buFont typeface="Arial" panose="020B0604020202020204" pitchFamily="34" charset="0"/>
              <a:buChar char="•"/>
              <a:defRPr baseline="0">
                <a:solidFill>
                  <a:schemeClr val="tx1"/>
                </a:solidFill>
              </a:defRPr>
            </a:lvl2pPr>
            <a:lvl3pPr marL="360000">
              <a:spcBef>
                <a:spcPts val="0"/>
              </a:spcBef>
              <a:spcAft>
                <a:spcPts val="1200"/>
              </a:spcAft>
              <a:defRPr baseline="0">
                <a:solidFill>
                  <a:schemeClr val="tx1"/>
                </a:solidFill>
              </a:defRPr>
            </a:lvl3pPr>
            <a:lvl4pPr marL="1600200" indent="-228600">
              <a:spcBef>
                <a:spcPts val="0"/>
              </a:spcBef>
              <a:spcAft>
                <a:spcPts val="1200"/>
              </a:spcAft>
              <a:buFont typeface="Arial" panose="020B0604020202020204" pitchFamily="34" charset="0"/>
              <a:buChar char="•"/>
              <a:defRPr baseline="0">
                <a:solidFill>
                  <a:schemeClr val="tx1"/>
                </a:solidFill>
              </a:defRPr>
            </a:lvl4pPr>
            <a:lvl5pPr>
              <a:spcBef>
                <a:spcPts val="0"/>
              </a:spcBef>
              <a:spcAft>
                <a:spcPts val="1200"/>
              </a:spcAft>
              <a:defRPr baseline="0">
                <a:solidFill>
                  <a:schemeClr val="tx1"/>
                </a:solidFill>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p:nvSpPr>
        <p:spPr>
          <a:xfrm>
            <a:off x="8244408" y="6453336"/>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83" y="6260362"/>
            <a:ext cx="860941" cy="553013"/>
          </a:xfrm>
          <a:prstGeom prst="rect">
            <a:avLst/>
          </a:prstGeom>
        </p:spPr>
      </p:pic>
      <p:sp>
        <p:nvSpPr>
          <p:cNvPr id="11" name="TextBox 10"/>
          <p:cNvSpPr txBox="1"/>
          <p:nvPr/>
        </p:nvSpPr>
        <p:spPr>
          <a:xfrm>
            <a:off x="1043608" y="6525343"/>
            <a:ext cx="2376264" cy="276999"/>
          </a:xfrm>
          <a:prstGeom prst="rect">
            <a:avLst/>
          </a:prstGeom>
          <a:noFill/>
        </p:spPr>
        <p:txBody>
          <a:bodyPr wrap="square" rtlCol="0">
            <a:spAutoFit/>
          </a:bodyPr>
          <a:lstStyle/>
          <a:p>
            <a:r>
              <a:rPr lang="en-AU" sz="1200" b="1" dirty="0">
                <a:solidFill>
                  <a:srgbClr val="003055"/>
                </a:solidFill>
              </a:rPr>
              <a:t>Web</a:t>
            </a:r>
            <a:r>
              <a:rPr lang="en-AU" sz="1200" b="1" dirty="0">
                <a:solidFill>
                  <a:srgbClr val="4A7628"/>
                </a:solidFill>
              </a:rPr>
              <a:t>Key</a:t>
            </a:r>
            <a:r>
              <a:rPr lang="en-AU" sz="1200" b="1" dirty="0">
                <a:solidFill>
                  <a:srgbClr val="003055"/>
                </a:solidFill>
              </a:rPr>
              <a:t>IT</a:t>
            </a:r>
          </a:p>
        </p:txBody>
      </p:sp>
      <p:cxnSp>
        <p:nvCxnSpPr>
          <p:cNvPr id="12" name="Straight Connector 11"/>
          <p:cNvCxnSpPr/>
          <p:nvPr/>
        </p:nvCxnSpPr>
        <p:spPr>
          <a:xfrm>
            <a:off x="0" y="6525344"/>
            <a:ext cx="254675" cy="0"/>
          </a:xfrm>
          <a:prstGeom prst="line">
            <a:avLst/>
          </a:prstGeom>
          <a:ln w="22225">
            <a:solidFill>
              <a:srgbClr val="00305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43608" y="6539492"/>
            <a:ext cx="8100392" cy="0"/>
          </a:xfrm>
          <a:prstGeom prst="line">
            <a:avLst/>
          </a:prstGeom>
          <a:ln w="22225">
            <a:solidFill>
              <a:srgbClr val="003055"/>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543278" y="6381328"/>
            <a:ext cx="277194" cy="288033"/>
          </a:xfrm>
          <a:solidFill>
            <a:schemeClr val="bg1"/>
          </a:solidFill>
        </p:spPr>
        <p:txBody>
          <a:bodyPr/>
          <a:lstStyle>
            <a:lvl1pPr>
              <a:defRPr b="1">
                <a:solidFill>
                  <a:srgbClr val="003055"/>
                </a:solidFill>
              </a:defRPr>
            </a:lvl1pPr>
          </a:lstStyle>
          <a:p>
            <a:fld id="{F90AD231-3A43-451F-92D4-15D20D94E68A}" type="slidenum">
              <a:rPr lang="en-AU" smtClean="0"/>
              <a:pPr/>
              <a:t>‹#›</a:t>
            </a:fld>
            <a:endParaRPr lang="en-AU" dirty="0"/>
          </a:p>
        </p:txBody>
      </p:sp>
    </p:spTree>
    <p:extLst>
      <p:ext uri="{BB962C8B-B14F-4D97-AF65-F5344CB8AC3E}">
        <p14:creationId xmlns:p14="http://schemas.microsoft.com/office/powerpoint/2010/main" val="2895550074"/>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lstStyle>
            <a:lvl1pPr algn="l" defTabSz="914400" rtl="0" eaLnBrk="1" latinLnBrk="0" hangingPunct="1">
              <a:lnSpc>
                <a:spcPts val="5800"/>
              </a:lnSpc>
              <a:spcBef>
                <a:spcPct val="0"/>
              </a:spcBef>
              <a:buNone/>
              <a:defRPr lang="en-US" sz="3600" kern="1200" baseline="0" dirty="0">
                <a:solidFill>
                  <a:srgbClr val="003055"/>
                </a:solidFill>
                <a:effectLst>
                  <a:outerShdw blurRad="63500" dist="38100" dir="5400000" algn="t" rotWithShape="0">
                    <a:prstClr val="black">
                      <a:alpha val="25000"/>
                    </a:prstClr>
                  </a:outerShdw>
                </a:effectLst>
                <a:latin typeface="Calibri" panose="020F0502020204030204" pitchFamily="34" charset="0"/>
                <a:ea typeface="+mj-ea"/>
                <a:cs typeface="+mj-cs"/>
              </a:defRPr>
            </a:lvl1pPr>
          </a:lstStyle>
          <a:p>
            <a:r>
              <a:rPr lang="en-US"/>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solidFill>
                  <a:srgbClr val="4A7628"/>
                </a:solidFill>
              </a:defRPr>
            </a:lvl1pPr>
            <a:lvl2pPr marL="742950" indent="-285750">
              <a:buFont typeface="Arial" panose="020B0604020202020204" pitchFamily="34" charset="0"/>
              <a:buChar char="•"/>
              <a:defRPr sz="1600">
                <a:solidFill>
                  <a:schemeClr val="tx1"/>
                </a:solidFill>
              </a:defRPr>
            </a:lvl2pPr>
            <a:lvl3pPr>
              <a:defRPr sz="1600">
                <a:solidFill>
                  <a:schemeClr val="tx1"/>
                </a:solidFill>
              </a:defRPr>
            </a:lvl3pPr>
            <a:lvl4pPr marL="1600200" indent="-228600">
              <a:buFont typeface="Arial" panose="020B0604020202020204" pitchFamily="34" charset="0"/>
              <a:buChar cha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365760" y="1600200"/>
            <a:ext cx="4041648" cy="4526280"/>
          </a:xfrm>
        </p:spPr>
        <p:txBody>
          <a:bodyPr/>
          <a:lstStyle>
            <a:lvl1pPr>
              <a:defRPr>
                <a:solidFill>
                  <a:srgbClr val="4A7628"/>
                </a:solidFill>
              </a:defRPr>
            </a:lvl1pPr>
            <a:lvl2pPr marL="742950" indent="-285750">
              <a:buFont typeface="Arial" panose="020B0604020202020204" pitchFamily="34" charset="0"/>
              <a:buChar char="•"/>
              <a:defRPr>
                <a:solidFill>
                  <a:schemeClr val="tx1"/>
                </a:solidFill>
              </a:defRPr>
            </a:lvl2pPr>
            <a:lvl3pPr>
              <a:defRPr>
                <a:solidFill>
                  <a:schemeClr val="tx1"/>
                </a:solidFill>
              </a:defRPr>
            </a:lvl3pPr>
            <a:lvl4pPr marL="1600200" indent="-228600">
              <a:buFont typeface="Arial" panose="020B0604020202020204" pitchFamily="34" charset="0"/>
              <a:buChar cha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83" y="6260362"/>
            <a:ext cx="860941" cy="553013"/>
          </a:xfrm>
          <a:prstGeom prst="rect">
            <a:avLst/>
          </a:prstGeom>
        </p:spPr>
      </p:pic>
      <p:sp>
        <p:nvSpPr>
          <p:cNvPr id="10" name="TextBox 9"/>
          <p:cNvSpPr txBox="1"/>
          <p:nvPr/>
        </p:nvSpPr>
        <p:spPr>
          <a:xfrm>
            <a:off x="1043608" y="6525343"/>
            <a:ext cx="2376264" cy="276999"/>
          </a:xfrm>
          <a:prstGeom prst="rect">
            <a:avLst/>
          </a:prstGeom>
          <a:noFill/>
        </p:spPr>
        <p:txBody>
          <a:bodyPr wrap="square" rtlCol="0">
            <a:spAutoFit/>
          </a:bodyPr>
          <a:lstStyle/>
          <a:p>
            <a:r>
              <a:rPr lang="en-AU" sz="1200" b="1" dirty="0">
                <a:solidFill>
                  <a:srgbClr val="003055"/>
                </a:solidFill>
              </a:rPr>
              <a:t>Web</a:t>
            </a:r>
            <a:r>
              <a:rPr lang="en-AU" sz="1200" b="1" dirty="0">
                <a:solidFill>
                  <a:srgbClr val="4A7628"/>
                </a:solidFill>
              </a:rPr>
              <a:t>Key</a:t>
            </a:r>
            <a:r>
              <a:rPr lang="en-AU" sz="1200" b="1" dirty="0">
                <a:solidFill>
                  <a:srgbClr val="003055"/>
                </a:solidFill>
              </a:rPr>
              <a:t>IT</a:t>
            </a:r>
          </a:p>
        </p:txBody>
      </p:sp>
      <p:cxnSp>
        <p:nvCxnSpPr>
          <p:cNvPr id="11" name="Straight Connector 10"/>
          <p:cNvCxnSpPr/>
          <p:nvPr/>
        </p:nvCxnSpPr>
        <p:spPr>
          <a:xfrm>
            <a:off x="0" y="6525344"/>
            <a:ext cx="254675" cy="0"/>
          </a:xfrm>
          <a:prstGeom prst="line">
            <a:avLst/>
          </a:prstGeom>
          <a:ln w="22225">
            <a:solidFill>
              <a:srgbClr val="00305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43608" y="6539492"/>
            <a:ext cx="8100392" cy="0"/>
          </a:xfrm>
          <a:prstGeom prst="line">
            <a:avLst/>
          </a:prstGeom>
          <a:ln w="22225">
            <a:solidFill>
              <a:srgbClr val="003055"/>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8543278" y="6381328"/>
            <a:ext cx="277194" cy="288033"/>
          </a:xfrm>
          <a:solidFill>
            <a:schemeClr val="bg1"/>
          </a:solidFill>
        </p:spPr>
        <p:txBody>
          <a:bodyPr/>
          <a:lstStyle>
            <a:lvl1pPr>
              <a:defRPr b="1">
                <a:solidFill>
                  <a:srgbClr val="003055"/>
                </a:solidFill>
              </a:defRPr>
            </a:lvl1pPr>
          </a:lstStyle>
          <a:p>
            <a:fld id="{F90AD231-3A43-451F-92D4-15D20D94E68A}" type="slidenum">
              <a:rPr lang="en-AU" smtClean="0"/>
              <a:pPr/>
              <a:t>‹#›</a:t>
            </a:fld>
            <a:endParaRPr lang="en-AU" dirty="0"/>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2012</a:t>
            </a:r>
            <a:endParaRPr lang="en-AU" dirty="0"/>
          </a:p>
        </p:txBody>
      </p:sp>
      <p:sp>
        <p:nvSpPr>
          <p:cNvPr id="7" name="Slide Number Placeholder 6"/>
          <p:cNvSpPr>
            <a:spLocks noGrp="1"/>
          </p:cNvSpPr>
          <p:nvPr>
            <p:ph type="sldNum" sz="quarter" idx="12"/>
          </p:nvPr>
        </p:nvSpPr>
        <p:spPr/>
        <p:txBody>
          <a:bodyPr/>
          <a:lstStyle/>
          <a:p>
            <a:fld id="{F90AD231-3A43-451F-92D4-15D20D94E68A}" type="slidenum">
              <a:rPr lang="en-AU" smtClean="0"/>
              <a:pPr/>
              <a:t>‹#›</a:t>
            </a:fld>
            <a:endParaRPr lang="en-AU" dirty="0"/>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2012</a:t>
            </a:r>
            <a:endParaRPr lang="en-AU" dirty="0"/>
          </a:p>
        </p:txBody>
      </p:sp>
      <p:sp>
        <p:nvSpPr>
          <p:cNvPr id="7" name="Slide Number Placeholder 6"/>
          <p:cNvSpPr>
            <a:spLocks noGrp="1"/>
          </p:cNvSpPr>
          <p:nvPr>
            <p:ph type="sldNum" sz="quarter" idx="12"/>
          </p:nvPr>
        </p:nvSpPr>
        <p:spPr/>
        <p:txBody>
          <a:bodyPr/>
          <a:lstStyle/>
          <a:p>
            <a:fld id="{F90AD231-3A43-451F-92D4-15D20D94E68A}" type="slidenum">
              <a:rPr lang="en-AU" smtClean="0"/>
              <a:pPr/>
              <a:t>‹#›</a:t>
            </a:fld>
            <a:endParaRPr lang="en-AU" dirty="0"/>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2012</a:t>
            </a:r>
            <a:endParaRPr lang="en-AU" dirty="0"/>
          </a:p>
        </p:txBody>
      </p:sp>
      <p:sp>
        <p:nvSpPr>
          <p:cNvPr id="6" name="Slide Number Placeholder 5"/>
          <p:cNvSpPr>
            <a:spLocks noGrp="1"/>
          </p:cNvSpPr>
          <p:nvPr>
            <p:ph type="sldNum" sz="quarter" idx="12"/>
          </p:nvPr>
        </p:nvSpPr>
        <p:spPr/>
        <p:txBody>
          <a:bodyPr/>
          <a:lstStyle/>
          <a:p>
            <a:fld id="{F90AD231-3A43-451F-92D4-15D20D94E68A}" type="slidenum">
              <a:rPr lang="en-AU" smtClean="0"/>
              <a:pPr/>
              <a:t>‹#›</a:t>
            </a:fld>
            <a:endParaRPr lang="en-AU" dirty="0"/>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2012</a:t>
            </a:r>
            <a:endParaRPr lang="en-AU" dirty="0"/>
          </a:p>
        </p:txBody>
      </p:sp>
      <p:sp>
        <p:nvSpPr>
          <p:cNvPr id="5" name="Footer Placeholder 4"/>
          <p:cNvSpPr>
            <a:spLocks noGrp="1"/>
          </p:cNvSpPr>
          <p:nvPr>
            <p:ph type="ftr" sz="quarter" idx="11"/>
          </p:nvPr>
        </p:nvSpPr>
        <p:spPr/>
        <p:txBody>
          <a:bodyPr/>
          <a:lstStyle/>
          <a:p>
            <a:r>
              <a:rPr lang="en-AU" dirty="0"/>
              <a:t>Web Key IT Pty Ltd</a:t>
            </a:r>
          </a:p>
        </p:txBody>
      </p:sp>
      <p:sp>
        <p:nvSpPr>
          <p:cNvPr id="6" name="Slide Number Placeholder 5"/>
          <p:cNvSpPr>
            <a:spLocks noGrp="1"/>
          </p:cNvSpPr>
          <p:nvPr>
            <p:ph type="sldNum" sz="quarter" idx="12"/>
          </p:nvPr>
        </p:nvSpPr>
        <p:spPr/>
        <p:txBody>
          <a:bodyPr/>
          <a:lstStyle/>
          <a:p>
            <a:fld id="{F90AD231-3A43-451F-92D4-15D20D94E68A}" type="slidenum">
              <a:rPr lang="en-AU" smtClean="0"/>
              <a:pPr/>
              <a:t>‹#›</a:t>
            </a:fld>
            <a:endParaRPr lang="en-AU" dirty="0"/>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2-color Non-bulleted text">
    <p:bg>
      <p:bgRef idx="1001">
        <a:schemeClr val="bg1"/>
      </p:bgRef>
    </p:bg>
    <p:spTree>
      <p:nvGrpSpPr>
        <p:cNvPr id="1" name=""/>
        <p:cNvGrpSpPr/>
        <p:nvPr/>
      </p:nvGrpSpPr>
      <p:grpSpPr>
        <a:xfrm>
          <a:off x="0" y="0"/>
          <a:ext cx="0" cy="0"/>
          <a:chOff x="0" y="0"/>
          <a:chExt cx="0" cy="0"/>
        </a:xfrm>
      </p:grpSpPr>
      <p:sp>
        <p:nvSpPr>
          <p:cNvPr id="3" name="Rectangle 2"/>
          <p:cNvSpPr/>
          <p:nvPr userDrawn="1"/>
        </p:nvSpPr>
        <p:spPr bwMode="auto">
          <a:xfrm>
            <a:off x="7272162" y="6253099"/>
            <a:ext cx="1694219" cy="49421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AU" sz="1471" dirty="0">
              <a:gradFill>
                <a:gsLst>
                  <a:gs pos="5439">
                    <a:srgbClr val="F8F8F8"/>
                  </a:gs>
                  <a:gs pos="10000">
                    <a:srgbClr val="F8F8F8"/>
                  </a:gs>
                </a:gsLst>
                <a:lin ang="5400000" scaled="0"/>
              </a:gradFill>
            </a:endParaRPr>
          </a:p>
        </p:txBody>
      </p:sp>
      <p:sp>
        <p:nvSpPr>
          <p:cNvPr id="2" name="Title 1"/>
          <p:cNvSpPr>
            <a:spLocks noGrp="1"/>
          </p:cNvSpPr>
          <p:nvPr>
            <p:ph type="title"/>
          </p:nvPr>
        </p:nvSpPr>
        <p:spPr>
          <a:xfrm>
            <a:off x="177618" y="5958335"/>
            <a:ext cx="7094544" cy="899665"/>
          </a:xfrm>
        </p:spPr>
        <p:txBody>
          <a:bodyPr/>
          <a:lstStyle>
            <a:lvl1pPr>
              <a:defRPr sz="2941">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201929" y="1189178"/>
            <a:ext cx="8740142" cy="4716681"/>
          </a:xfrm>
        </p:spPr>
        <p:txBody>
          <a:bodyPr/>
          <a:lstStyle>
            <a:lvl1pPr marL="0" indent="0">
              <a:buNone/>
              <a:defRPr>
                <a:solidFill>
                  <a:schemeClr val="tx1"/>
                </a:solidFill>
              </a:defRPr>
            </a:lvl1pPr>
            <a:lvl2pPr marL="0" indent="0">
              <a:buFontTx/>
              <a:buNone/>
              <a:defRPr sz="1471"/>
            </a:lvl2pPr>
            <a:lvl3pPr marL="168090" indent="0">
              <a:buNone/>
              <a:defRPr/>
            </a:lvl3pPr>
            <a:lvl4pPr marL="336179" indent="0">
              <a:buNone/>
              <a:defRPr/>
            </a:lvl4pPr>
            <a:lvl5pPr marL="504269"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2031062"/>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dirty="0"/>
              <a:t>2012</a:t>
            </a:r>
            <a:endParaRPr lang="en-AU"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AU" dirty="0"/>
              <a:t>Web Key IT Pty Ltd</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90AD231-3A43-451F-92D4-15D20D94E68A}"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6" r:id="rId3"/>
    <p:sldLayoutId id="2147483791" r:id="rId4"/>
    <p:sldLayoutId id="2147483792" r:id="rId5"/>
    <p:sldLayoutId id="2147483793" r:id="rId6"/>
    <p:sldLayoutId id="2147483794" r:id="rId7"/>
    <p:sldLayoutId id="2147483795" r:id="rId8"/>
    <p:sldLayoutId id="2147483797" r:id="rId9"/>
  </p:sldLayoutIdLst>
  <p:transition spd="slow">
    <p:cover/>
  </p:transition>
  <p:hf hdr="0"/>
  <p:txStyles>
    <p:titleStyle>
      <a:lvl1pPr algn="ctr" defTabSz="914400" rtl="0" eaLnBrk="1" latinLnBrk="0" hangingPunct="1">
        <a:lnSpc>
          <a:spcPts val="5800"/>
        </a:lnSpc>
        <a:spcBef>
          <a:spcPct val="0"/>
        </a:spcBef>
        <a:buNone/>
        <a:defRPr sz="5400" kern="1200" baseline="0">
          <a:solidFill>
            <a:srgbClr val="003055"/>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baseline="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baseline="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6E571F-7D20-4BA3-96A0-02083DA89F9C}" type="datetimeFigureOut">
              <a:rPr lang="en-AU" smtClean="0"/>
              <a:t>25/10/2017</a:t>
            </a:fld>
            <a:endParaRPr lang="en-A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7F709F-D778-4326-99C9-4BD663F9759E}" type="slidenum">
              <a:rPr lang="en-AU" smtClean="0"/>
              <a:t>‹#›</a:t>
            </a:fld>
            <a:endParaRPr lang="en-AU" dirty="0"/>
          </a:p>
        </p:txBody>
      </p:sp>
    </p:spTree>
    <p:extLst>
      <p:ext uri="{BB962C8B-B14F-4D97-AF65-F5344CB8AC3E}">
        <p14:creationId xmlns:p14="http://schemas.microsoft.com/office/powerpoint/2010/main" val="298199330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hyperlink" Target="http://www.humanrights.gov.au/world-wide-web-access-disability-discrimination-act-advisory-notes-ver-40-201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www.humanrights.gov.au/world-wide-web-access-disability-discrimination-act-advisory-notes-ver-40-2010#advic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bs.gov.au/ausstats/abs@.nsf/Latestproducts/51518390AD522456CA25796600152CE8?opendocument"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gov.vic.gov.au/website-practice/accessibility/accessibility-legal-cases/accessibility-legal-cases-olympics-archive.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www.w3.org/WAI/bcase/socog-case-stud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5.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w3.org/TR/WCAG20/#linkpurposedef" TargetMode="External"/><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w3.org/TR/WCAG20/#mechanismdef" TargetMode="External"/><Relationship Id="rId5" Type="http://schemas.openxmlformats.org/officeDocument/2006/relationships/hyperlink" Target="https://www.w3.org/TR/WCAG20/#ambiguouslinkdef" TargetMode="External"/><Relationship Id="rId4" Type="http://schemas.openxmlformats.org/officeDocument/2006/relationships/hyperlink" Target="https://www.w3.org/TR/WCAG20/#pdlinkcontextde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www.w3.org/TR/WCAG20/#captionsdef" TargetMode="External"/><Relationship Id="rId7"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w3.org/TR/WCAG20/#atdef" TargetMode="External"/><Relationship Id="rId5" Type="http://schemas.openxmlformats.org/officeDocument/2006/relationships/hyperlink" Target="https://www.w3.org/TR/WCAG20/#textdef" TargetMode="External"/><Relationship Id="rId4" Type="http://schemas.openxmlformats.org/officeDocument/2006/relationships/hyperlink" Target="https://www.w3.org/TR/WCAG20/#images-of-textde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w3.org/TR/WCAG20/#contrast-ratiodef" TargetMode="External"/><Relationship Id="rId3" Type="http://schemas.openxmlformats.org/officeDocument/2006/relationships/image" Target="../media/image49.png"/><Relationship Id="rId7" Type="http://schemas.openxmlformats.org/officeDocument/2006/relationships/hyperlink" Target="https://www.w3.org/TR/WCAG20/#images-of-textde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w3.org/TR/WCAG20/#textdef" TargetMode="External"/><Relationship Id="rId11" Type="http://schemas.openxmlformats.org/officeDocument/2006/relationships/hyperlink" Target="https://www.w3.org/TR/WCAG20/#puredecdef" TargetMode="External"/><Relationship Id="rId5" Type="http://schemas.openxmlformats.org/officeDocument/2006/relationships/image" Target="../media/image51.png"/><Relationship Id="rId10" Type="http://schemas.openxmlformats.org/officeDocument/2006/relationships/hyperlink" Target="https://www.w3.org/TR/WCAG20/#user-interface-componentdef" TargetMode="External"/><Relationship Id="rId4" Type="http://schemas.openxmlformats.org/officeDocument/2006/relationships/image" Target="../media/image50.png"/><Relationship Id="rId9" Type="http://schemas.openxmlformats.org/officeDocument/2006/relationships/hyperlink" Target="https://www.w3.org/TR/WCAG20/#larger-scalede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w3.org/TR/WCAG20/#non-text-contentde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hyperlink" Target="https://www.w3.org/TR/WCAG20/#namedef" TargetMode="External"/><Relationship Id="rId4" Type="http://schemas.openxmlformats.org/officeDocument/2006/relationships/hyperlink" Target="https://www.w3.org/TR/WCAG20/#text-altdef"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w3.org/TR/WCAG20/#alt-time-based-mediadef" TargetMode="External"/><Relationship Id="rId3" Type="http://schemas.openxmlformats.org/officeDocument/2006/relationships/hyperlink" Target="https://www.w3.org/TR/WCAG20/#captionsdef" TargetMode="External"/><Relationship Id="rId7" Type="http://schemas.openxmlformats.org/officeDocument/2006/relationships/hyperlink" Target="https://www.w3.org/TR/WCAG20/#multimedia-alt-textde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w3.org/TR/WCAG20/#synchronizedmediadef" TargetMode="External"/><Relationship Id="rId11" Type="http://schemas.openxmlformats.org/officeDocument/2006/relationships/image" Target="../media/image54.png"/><Relationship Id="rId5" Type="http://schemas.openxmlformats.org/officeDocument/2006/relationships/hyperlink" Target="https://www.w3.org/TR/WCAG20/#audiodef" TargetMode="External"/><Relationship Id="rId10" Type="http://schemas.openxmlformats.org/officeDocument/2006/relationships/hyperlink" Target="https://www.w3.org/TR/WCAG20/#videodef" TargetMode="External"/><Relationship Id="rId4" Type="http://schemas.openxmlformats.org/officeDocument/2006/relationships/hyperlink" Target="https://www.w3.org/TR/WCAG20/#prerecordeddef" TargetMode="External"/><Relationship Id="rId9" Type="http://schemas.openxmlformats.org/officeDocument/2006/relationships/hyperlink" Target="https://www.w3.org/TR/WCAG20/#audiodescde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mailto:info@webkeyit.com" TargetMode="External"/><Relationship Id="rId4" Type="http://schemas.openxmlformats.org/officeDocument/2006/relationships/hyperlink" Target="http://www.webkeyit.com/"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egov.vic.gov.au/website-practice/accessibility/accessibility-legal-cases/accessibility-legal-cases-olympics-archive.html" TargetMode="External"/><Relationship Id="rId3" Type="http://schemas.openxmlformats.org/officeDocument/2006/relationships/hyperlink" Target="http://www.w3.org/TR/UNDERSTANDING-WCAG20/" TargetMode="External"/><Relationship Id="rId7" Type="http://schemas.openxmlformats.org/officeDocument/2006/relationships/hyperlink" Target="http://www.humanrights.gov.au/world-wide-web-access-disability-discrimination-act-advisory-notes-ver-40-2010http:/www.humanrights.gov.au/world-wide-web-access-disability-discrimination-act-advisory-notes-ver-40-2010" TargetMode="External"/><Relationship Id="rId12" Type="http://schemas.openxmlformats.org/officeDocument/2006/relationships/hyperlink" Target="https://www.dto.gov.au/standard"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finance.gov.au/publications/wcag-2-implementation/scope.html" TargetMode="External"/><Relationship Id="rId11" Type="http://schemas.openxmlformats.org/officeDocument/2006/relationships/hyperlink" Target="http://www.w3.org/TR/WCAG-EM/" TargetMode="External"/><Relationship Id="rId5" Type="http://schemas.openxmlformats.org/officeDocument/2006/relationships/hyperlink" Target="http://webguide.gov.au/accessibility-usability/accessibility/" TargetMode="External"/><Relationship Id="rId10" Type="http://schemas.openxmlformats.org/officeDocument/2006/relationships/hyperlink" Target="http://www.abs.gov.au/ausstats/abs@.nsf/Latestproducts/51518390AD522456CA25796600152CE8?opendocument" TargetMode="External"/><Relationship Id="rId4" Type="http://schemas.openxmlformats.org/officeDocument/2006/relationships/hyperlink" Target="http://www.iso.org/iso/iso_catalogue/catalogue_tc/catalogue_detail.htm?csnumber=58625" TargetMode="External"/><Relationship Id="rId9" Type="http://schemas.openxmlformats.org/officeDocument/2006/relationships/hyperlink" Target="http://www.w3.org/WAI/bcase/socog-case-stud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iso.org/iso/iso_catalogue/catalogue_tc/catalogue_detail.htm?csnumber=58625"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8655"/>
        </a:solidFill>
        <a:effectLst/>
      </p:bgPr>
    </p:bg>
    <p:spTree>
      <p:nvGrpSpPr>
        <p:cNvPr id="1" name=""/>
        <p:cNvGrpSpPr/>
        <p:nvPr/>
      </p:nvGrpSpPr>
      <p:grpSpPr>
        <a:xfrm>
          <a:off x="0" y="0"/>
          <a:ext cx="0" cy="0"/>
          <a:chOff x="0" y="0"/>
          <a:chExt cx="0" cy="0"/>
        </a:xfrm>
      </p:grpSpPr>
      <p:pic>
        <p:nvPicPr>
          <p:cNvPr id="30" name="Picture 29" title="Thanks"/>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8254977" y="3203852"/>
            <a:ext cx="513161" cy="2589562"/>
          </a:xfrm>
          <a:prstGeom prst="rect">
            <a:avLst/>
          </a:prstGeom>
        </p:spPr>
      </p:pic>
      <p:pic>
        <p:nvPicPr>
          <p:cNvPr id="24" name="Picture 23" title="DDD Perth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3944" y="1930337"/>
            <a:ext cx="2514194" cy="1151421"/>
          </a:xfrm>
          <a:prstGeom prst="rect">
            <a:avLst/>
          </a:prstGeom>
        </p:spPr>
      </p:pic>
      <p:pic>
        <p:nvPicPr>
          <p:cNvPr id="23" name="Picture 22" title="decorative 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3944" y="1235785"/>
            <a:ext cx="2514194" cy="572459"/>
          </a:xfrm>
          <a:prstGeom prst="rect">
            <a:avLst/>
          </a:prstGeom>
        </p:spPr>
      </p:pic>
      <p:grpSp>
        <p:nvGrpSpPr>
          <p:cNvPr id="25" name="Group 24" title="sponsers"/>
          <p:cNvGrpSpPr/>
          <p:nvPr/>
        </p:nvGrpSpPr>
        <p:grpSpPr>
          <a:xfrm>
            <a:off x="311828" y="5459718"/>
            <a:ext cx="5036037" cy="289016"/>
            <a:chOff x="415770" y="6062247"/>
            <a:chExt cx="7941264" cy="455746"/>
          </a:xfrm>
        </p:grpSpPr>
        <p:pic>
          <p:nvPicPr>
            <p:cNvPr id="26" name="Picture 25" title="yow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770" y="6104572"/>
              <a:ext cx="969362" cy="288630"/>
            </a:xfrm>
            <a:prstGeom prst="rect">
              <a:avLst/>
            </a:prstGeom>
          </p:spPr>
        </p:pic>
        <p:pic>
          <p:nvPicPr>
            <p:cNvPr id="27" name="Picture 26" title="thales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5433" y="6160854"/>
              <a:ext cx="1896762" cy="227058"/>
            </a:xfrm>
            <a:prstGeom prst="rect">
              <a:avLst/>
            </a:prstGeom>
          </p:spPr>
        </p:pic>
        <p:pic>
          <p:nvPicPr>
            <p:cNvPr id="28" name="Picture 27" title="aspose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42495" y="6062247"/>
              <a:ext cx="2004470" cy="424272"/>
            </a:xfrm>
            <a:prstGeom prst="rect">
              <a:avLst/>
            </a:prstGeom>
          </p:spPr>
        </p:pic>
        <p:pic>
          <p:nvPicPr>
            <p:cNvPr id="29" name="Picture 28" title="sea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7265" y="6141319"/>
              <a:ext cx="1179769" cy="376674"/>
            </a:xfrm>
            <a:prstGeom prst="rect">
              <a:avLst/>
            </a:prstGeom>
          </p:spPr>
        </p:pic>
      </p:grpSp>
      <p:grpSp>
        <p:nvGrpSpPr>
          <p:cNvPr id="22" name="Group 21" title="sponsers"/>
          <p:cNvGrpSpPr/>
          <p:nvPr/>
        </p:nvGrpSpPr>
        <p:grpSpPr>
          <a:xfrm>
            <a:off x="311827" y="4886975"/>
            <a:ext cx="5603333" cy="421938"/>
            <a:chOff x="415769" y="5082390"/>
            <a:chExt cx="8835821" cy="665348"/>
          </a:xfrm>
        </p:grpSpPr>
        <p:pic>
          <p:nvPicPr>
            <p:cNvPr id="2" name="Picture 1" title="octopus deploy logo"/>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5769" y="5127786"/>
              <a:ext cx="2683032" cy="473476"/>
            </a:xfrm>
            <a:prstGeom prst="rect">
              <a:avLst/>
            </a:prstGeom>
          </p:spPr>
        </p:pic>
        <p:pic>
          <p:nvPicPr>
            <p:cNvPr id="4" name="Picture 3" title="ndc sydney logo"/>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07543" y="5168421"/>
              <a:ext cx="2995173" cy="538140"/>
            </a:xfrm>
            <a:prstGeom prst="rect">
              <a:avLst/>
            </a:prstGeom>
          </p:spPr>
        </p:pic>
        <p:pic>
          <p:nvPicPr>
            <p:cNvPr id="14" name="Picture 13" title="mechanical rock logo"/>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11458" y="5082390"/>
              <a:ext cx="2140132" cy="665348"/>
            </a:xfrm>
            <a:prstGeom prst="rect">
              <a:avLst/>
            </a:prstGeom>
          </p:spPr>
        </p:pic>
      </p:grpSp>
      <p:grpSp>
        <p:nvGrpSpPr>
          <p:cNvPr id="13" name="Group 12" title="sponsers"/>
          <p:cNvGrpSpPr/>
          <p:nvPr/>
        </p:nvGrpSpPr>
        <p:grpSpPr>
          <a:xfrm>
            <a:off x="385165" y="3896120"/>
            <a:ext cx="5050165" cy="393791"/>
            <a:chOff x="1529553" y="5221578"/>
            <a:chExt cx="9214647" cy="718520"/>
          </a:xfrm>
        </p:grpSpPr>
        <p:pic>
          <p:nvPicPr>
            <p:cNvPr id="5" name="Picture 4" title="lateral logo"/>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29507" y="5221578"/>
              <a:ext cx="3120285" cy="718520"/>
            </a:xfrm>
            <a:prstGeom prst="rect">
              <a:avLst/>
            </a:prstGeom>
          </p:spPr>
        </p:pic>
        <p:pic>
          <p:nvPicPr>
            <p:cNvPr id="6" name="Picture 5" title="livehire logo"/>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9553" y="5254409"/>
              <a:ext cx="2331247" cy="546836"/>
            </a:xfrm>
            <a:prstGeom prst="rect">
              <a:avLst/>
            </a:prstGeom>
          </p:spPr>
        </p:pic>
        <p:pic>
          <p:nvPicPr>
            <p:cNvPr id="10" name="Picture 9" title="vgm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65380" y="5221578"/>
              <a:ext cx="2178820" cy="600885"/>
            </a:xfrm>
            <a:prstGeom prst="rect">
              <a:avLst/>
            </a:prstGeom>
          </p:spPr>
        </p:pic>
      </p:grpSp>
      <p:grpSp>
        <p:nvGrpSpPr>
          <p:cNvPr id="12" name="Group 11" title="readify, telstar and microsoft logos"/>
          <p:cNvGrpSpPr/>
          <p:nvPr/>
        </p:nvGrpSpPr>
        <p:grpSpPr>
          <a:xfrm>
            <a:off x="401749" y="3216629"/>
            <a:ext cx="4236185" cy="472930"/>
            <a:chOff x="2481360" y="3689956"/>
            <a:chExt cx="7729440" cy="862919"/>
          </a:xfrm>
        </p:grpSpPr>
        <p:pic>
          <p:nvPicPr>
            <p:cNvPr id="7" name="Picture 6" title="microsoft logo"/>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56400" y="3750802"/>
              <a:ext cx="3454400" cy="741228"/>
            </a:xfrm>
            <a:prstGeom prst="rect">
              <a:avLst/>
            </a:prstGeom>
          </p:spPr>
        </p:pic>
        <p:pic>
          <p:nvPicPr>
            <p:cNvPr id="9" name="Picture 8" title="readify 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481360" y="3689956"/>
              <a:ext cx="2758880" cy="862919"/>
            </a:xfrm>
            <a:prstGeom prst="rect">
              <a:avLst/>
            </a:prstGeom>
          </p:spPr>
        </p:pic>
      </p:grpSp>
      <p:pic>
        <p:nvPicPr>
          <p:cNvPr id="3" name="Picture 2" title="bankwest logo"/>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5165" y="2111277"/>
            <a:ext cx="2555156" cy="547900"/>
          </a:xfrm>
          <a:prstGeom prst="rect">
            <a:avLst/>
          </a:prstGeom>
        </p:spPr>
      </p:pic>
      <p:pic>
        <p:nvPicPr>
          <p:cNvPr id="8" name="Picture 7" title="2018 sponsers"/>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5165" y="1182103"/>
            <a:ext cx="4594700" cy="658644"/>
          </a:xfrm>
          <a:prstGeom prst="rect">
            <a:avLst/>
          </a:prstGeom>
        </p:spPr>
      </p:pic>
      <p:sp>
        <p:nvSpPr>
          <p:cNvPr id="11" name="Title 10">
            <a:extLst>
              <a:ext uri="{FF2B5EF4-FFF2-40B4-BE49-F238E27FC236}">
                <a16:creationId xmlns:a16="http://schemas.microsoft.com/office/drawing/2014/main" id="{9A1DD29B-F43A-4D4F-AD82-F3C3A82E359A}"/>
              </a:ext>
            </a:extLst>
          </p:cNvPr>
          <p:cNvSpPr>
            <a:spLocks noGrp="1"/>
          </p:cNvSpPr>
          <p:nvPr>
            <p:ph type="title"/>
          </p:nvPr>
        </p:nvSpPr>
        <p:spPr>
          <a:xfrm>
            <a:off x="628650" y="188640"/>
            <a:ext cx="7886700" cy="1325563"/>
          </a:xfrm>
        </p:spPr>
        <p:txBody>
          <a:bodyPr/>
          <a:lstStyle/>
          <a:p>
            <a:r>
              <a:rPr lang="en-AU" dirty="0">
                <a:solidFill>
                  <a:srgbClr val="008655"/>
                </a:solidFill>
              </a:rPr>
              <a:t>Sponsor screen</a:t>
            </a:r>
          </a:p>
        </p:txBody>
      </p:sp>
    </p:spTree>
    <p:extLst>
      <p:ext uri="{BB962C8B-B14F-4D97-AF65-F5344CB8AC3E}">
        <p14:creationId xmlns:p14="http://schemas.microsoft.com/office/powerpoint/2010/main" val="760516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10</a:t>
            </a:fld>
            <a:endParaRPr lang="en-AU" dirty="0"/>
          </a:p>
        </p:txBody>
      </p:sp>
      <p:sp>
        <p:nvSpPr>
          <p:cNvPr id="7" name="TextBox 6"/>
          <p:cNvSpPr txBox="1"/>
          <p:nvPr/>
        </p:nvSpPr>
        <p:spPr>
          <a:xfrm>
            <a:off x="5724129" y="6165304"/>
            <a:ext cx="3286274" cy="215444"/>
          </a:xfrm>
          <a:prstGeom prst="rect">
            <a:avLst/>
          </a:prstGeom>
          <a:noFill/>
        </p:spPr>
        <p:txBody>
          <a:bodyPr wrap="square" rtlCol="0">
            <a:spAutoFit/>
          </a:bodyPr>
          <a:lstStyle/>
          <a:p>
            <a:pPr algn="r"/>
            <a:r>
              <a:rPr lang="en-AU" sz="800" dirty="0"/>
              <a:t>Information source: </a:t>
            </a:r>
            <a:r>
              <a:rPr lang="en-AU" sz="800" dirty="0">
                <a:hlinkClick r:id="rId3"/>
              </a:rPr>
              <a:t>Source: Australian Human Rights Commission</a:t>
            </a:r>
            <a:endParaRPr lang="en-AU" sz="800" dirty="0"/>
          </a:p>
        </p:txBody>
      </p:sp>
      <p:pic>
        <p:nvPicPr>
          <p:cNvPr id="6" name="Picture 7" descr="AHRC page showing 'individual or organisation' requirement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25" y="3212976"/>
            <a:ext cx="250839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title="AHR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81620">
            <a:off x="5863093" y="1985588"/>
            <a:ext cx="2710443" cy="992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7440" y="2276872"/>
            <a:ext cx="5560704" cy="3672408"/>
          </a:xfrm>
        </p:spPr>
        <p:txBody>
          <a:bodyPr>
            <a:normAutofit lnSpcReduction="10000"/>
          </a:bodyPr>
          <a:lstStyle/>
          <a:p>
            <a:pPr marL="342900" lvl="1" indent="-342900">
              <a:buFont typeface="Arial" pitchFamily="34" charset="0"/>
              <a:buChar char="•"/>
            </a:pPr>
            <a:r>
              <a:rPr lang="en-AU" dirty="0"/>
              <a:t>The provision of information and online services through the web is a service covered by the Disability Discrimination Act (DDA). </a:t>
            </a:r>
          </a:p>
          <a:p>
            <a:pPr marL="342900" lvl="1" indent="-342900">
              <a:buFont typeface="Arial" pitchFamily="34" charset="0"/>
              <a:buChar char="•"/>
            </a:pPr>
            <a:r>
              <a:rPr lang="en-AU" dirty="0"/>
              <a:t>Equal access for people with a disability in this area is required by the DDA where it can reasonably be provided. </a:t>
            </a:r>
          </a:p>
          <a:p>
            <a:pPr marL="342900" lvl="1" indent="-342900">
              <a:buFont typeface="Arial" pitchFamily="34" charset="0"/>
              <a:buChar char="•"/>
            </a:pPr>
            <a:r>
              <a:rPr lang="en-AU" dirty="0"/>
              <a:t>This requirement applies to any </a:t>
            </a:r>
            <a:r>
              <a:rPr lang="en-AU" b="1" dirty="0"/>
              <a:t>individual or organisation </a:t>
            </a:r>
            <a:r>
              <a:rPr lang="en-AU" dirty="0"/>
              <a:t>developing a website or other web resource in Australia, or placing or maintaining a web resource on an Australian server.</a:t>
            </a:r>
          </a:p>
          <a:p>
            <a:pPr marL="342900" lvl="1" indent="-342900">
              <a:buFont typeface="Arial" pitchFamily="34" charset="0"/>
              <a:buChar char="•"/>
            </a:pPr>
            <a:r>
              <a:rPr lang="en-AU" dirty="0"/>
              <a:t>Web users with a disability who cannot access a website can, and do, take their cases to the Human Rights Commission.</a:t>
            </a:r>
          </a:p>
          <a:p>
            <a:endParaRPr lang="en-AU" dirty="0"/>
          </a:p>
        </p:txBody>
      </p:sp>
      <p:sp>
        <p:nvSpPr>
          <p:cNvPr id="11" name="TextBox 10"/>
          <p:cNvSpPr txBox="1"/>
          <p:nvPr/>
        </p:nvSpPr>
        <p:spPr>
          <a:xfrm>
            <a:off x="342320" y="1124744"/>
            <a:ext cx="8102090" cy="1246495"/>
          </a:xfrm>
          <a:prstGeom prst="rect">
            <a:avLst/>
          </a:prstGeom>
          <a:noFill/>
        </p:spPr>
        <p:txBody>
          <a:bodyPr wrap="square" rtlCol="0">
            <a:spAutoFit/>
          </a:bodyPr>
          <a:lstStyle/>
          <a:p>
            <a:pPr marL="0" lvl="1"/>
            <a:r>
              <a:rPr lang="en-AU" sz="1900" dirty="0">
                <a:solidFill>
                  <a:srgbClr val="4A7628"/>
                </a:solidFill>
              </a:rPr>
              <a:t>Web content for both government and non-government organisations is covered by the Australian Human Rights Commission, Advisory Notes 4.0. which stipulates WCAG 2.0 Level AA by December 2013</a:t>
            </a:r>
            <a:r>
              <a:rPr lang="en-AU" sz="1900" dirty="0"/>
              <a:t>.</a:t>
            </a:r>
          </a:p>
          <a:p>
            <a:endParaRPr lang="en-AU" dirty="0"/>
          </a:p>
        </p:txBody>
      </p:sp>
      <p:sp>
        <p:nvSpPr>
          <p:cNvPr id="2" name="Title 1"/>
          <p:cNvSpPr>
            <a:spLocks noGrp="1"/>
          </p:cNvSpPr>
          <p:nvPr>
            <p:ph type="title"/>
          </p:nvPr>
        </p:nvSpPr>
        <p:spPr>
          <a:xfrm>
            <a:off x="251520" y="188640"/>
            <a:ext cx="8424936" cy="764704"/>
          </a:xfrm>
        </p:spPr>
        <p:txBody>
          <a:bodyPr/>
          <a:lstStyle/>
          <a:p>
            <a:r>
              <a:rPr lang="en-AU" dirty="0"/>
              <a:t>Australian Human Rights Commission</a:t>
            </a:r>
          </a:p>
        </p:txBody>
      </p:sp>
    </p:spTree>
    <p:extLst>
      <p:ext uri="{BB962C8B-B14F-4D97-AF65-F5344CB8AC3E}">
        <p14:creationId xmlns:p14="http://schemas.microsoft.com/office/powerpoint/2010/main" val="256419719"/>
      </p:ext>
    </p:extLst>
  </p:cSld>
  <p:clrMapOvr>
    <a:masterClrMapping/>
  </p:clrMapOvr>
  <mc:AlternateContent xmlns:mc="http://schemas.openxmlformats.org/markup-compatibility/2006" xmlns:p14="http://schemas.microsoft.com/office/powerpoint/2010/main">
    <mc:Choice Requires="p14">
      <p:transition p14:dur="0" advTm="122730"/>
    </mc:Choice>
    <mc:Fallback xmlns="">
      <p:transition advTm="12273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24936" cy="764704"/>
          </a:xfrm>
        </p:spPr>
        <p:txBody>
          <a:bodyPr/>
          <a:lstStyle/>
          <a:p>
            <a:r>
              <a:rPr lang="en-AU" dirty="0"/>
              <a:t>The Australian Human Rights Commission</a:t>
            </a:r>
            <a:r>
              <a:rPr lang="mr-IN" dirty="0"/>
              <a:t>…</a:t>
            </a:r>
            <a:endParaRPr lang="en-AU" dirty="0"/>
          </a:p>
        </p:txBody>
      </p:sp>
      <p:sp>
        <p:nvSpPr>
          <p:cNvPr id="4" name="Slide Number Placeholder 3"/>
          <p:cNvSpPr>
            <a:spLocks noGrp="1"/>
          </p:cNvSpPr>
          <p:nvPr>
            <p:ph type="sldNum" sz="quarter" idx="12"/>
          </p:nvPr>
        </p:nvSpPr>
        <p:spPr/>
        <p:txBody>
          <a:bodyPr/>
          <a:lstStyle/>
          <a:p>
            <a:fld id="{F90AD231-3A43-451F-92D4-15D20D94E68A}" type="slidenum">
              <a:rPr lang="en-AU" smtClean="0"/>
              <a:pPr/>
              <a:t>11</a:t>
            </a:fld>
            <a:endParaRPr lang="en-AU" dirty="0"/>
          </a:p>
        </p:txBody>
      </p:sp>
      <p:sp>
        <p:nvSpPr>
          <p:cNvPr id="3" name="Content Placeholder 2"/>
          <p:cNvSpPr>
            <a:spLocks noGrp="1"/>
          </p:cNvSpPr>
          <p:nvPr>
            <p:ph idx="1"/>
          </p:nvPr>
        </p:nvSpPr>
        <p:spPr>
          <a:xfrm>
            <a:off x="307440" y="1124744"/>
            <a:ext cx="7720944" cy="5184576"/>
          </a:xfrm>
        </p:spPr>
        <p:txBody>
          <a:bodyPr>
            <a:normAutofit/>
          </a:bodyPr>
          <a:lstStyle/>
          <a:p>
            <a:pPr marL="0" indent="0">
              <a:buNone/>
            </a:pPr>
            <a:r>
              <a:rPr lang="en-AU" dirty="0"/>
              <a:t>Administers the </a:t>
            </a:r>
            <a:r>
              <a:rPr lang="en-AU" b="1" dirty="0"/>
              <a:t>Disability Discrimination Act 1991</a:t>
            </a:r>
          </a:p>
          <a:p>
            <a:r>
              <a:rPr lang="en-AU" sz="1600" dirty="0">
                <a:solidFill>
                  <a:schemeClr val="tx1"/>
                </a:solidFill>
              </a:rPr>
              <a:t>In considering a disability discrimination complaint about web accessibility, the Commission takes into consideration the extent to which the best available advice on accessibility has been obtained and followed. </a:t>
            </a:r>
          </a:p>
          <a:p>
            <a:pPr marL="284400" lvl="1"/>
            <a:r>
              <a:rPr lang="en-AU" dirty="0"/>
              <a:t>There are a number of evaluation tools and techniques that web designers can employ to test the accessibility of their sites. </a:t>
            </a:r>
          </a:p>
          <a:p>
            <a:pPr marL="284400" lvl="1"/>
            <a:r>
              <a:rPr lang="en-AU" dirty="0"/>
              <a:t>AHRC and the Australian Government reaffirm the need for manual compliance testing of digital content as well as usability testing by people with disabilities and seniors </a:t>
            </a:r>
          </a:p>
          <a:p>
            <a:pPr marL="0" indent="0">
              <a:buNone/>
            </a:pPr>
            <a:endParaRPr lang="en-AU" sz="1100" dirty="0">
              <a:solidFill>
                <a:schemeClr val="tx1"/>
              </a:solidFill>
              <a:hlinkClick r:id="rId3"/>
            </a:endParaRPr>
          </a:p>
          <a:p>
            <a:pPr marL="0" indent="0">
              <a:buNone/>
            </a:pPr>
            <a:endParaRPr lang="en-AU" sz="1100" dirty="0">
              <a:solidFill>
                <a:schemeClr val="tx1"/>
              </a:solidFill>
              <a:hlinkClick r:id="rId3"/>
            </a:endParaRPr>
          </a:p>
          <a:p>
            <a:pPr marL="0" indent="0">
              <a:buNone/>
            </a:pPr>
            <a:r>
              <a:rPr lang="en-AU" sz="1100" dirty="0">
                <a:solidFill>
                  <a:schemeClr val="tx1"/>
                </a:solidFill>
                <a:hlinkClick r:id="rId3"/>
              </a:rPr>
              <a:t>Source: World Wide Web Access: Disability Discrimination Act Advisory Notes ver 4.0 (2010), Section 3.2 The Importance of Expert Advice</a:t>
            </a:r>
            <a:endParaRPr lang="en-AU" sz="1100" dirty="0">
              <a:solidFill>
                <a:schemeClr val="tx1"/>
              </a:solidFill>
            </a:endParaRPr>
          </a:p>
        </p:txBody>
      </p:sp>
    </p:spTree>
    <p:extLst>
      <p:ext uri="{BB962C8B-B14F-4D97-AF65-F5344CB8AC3E}">
        <p14:creationId xmlns:p14="http://schemas.microsoft.com/office/powerpoint/2010/main" val="65965477"/>
      </p:ext>
    </p:extLst>
  </p:cSld>
  <p:clrMapOvr>
    <a:masterClrMapping/>
  </p:clrMapOvr>
  <mc:AlternateContent xmlns:mc="http://schemas.openxmlformats.org/markup-compatibility/2006" xmlns:p14="http://schemas.microsoft.com/office/powerpoint/2010/main">
    <mc:Choice Requires="p14">
      <p:transition p14:dur="0" advTm="116990"/>
    </mc:Choice>
    <mc:Fallback xmlns="">
      <p:transition advTm="11699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trends</a:t>
            </a:r>
          </a:p>
        </p:txBody>
      </p:sp>
      <p:sp>
        <p:nvSpPr>
          <p:cNvPr id="3" name="Content Placeholder 2"/>
          <p:cNvSpPr>
            <a:spLocks noGrp="1"/>
          </p:cNvSpPr>
          <p:nvPr>
            <p:ph idx="1"/>
          </p:nvPr>
        </p:nvSpPr>
        <p:spPr/>
        <p:txBody>
          <a:bodyPr/>
          <a:lstStyle/>
          <a:p>
            <a:r>
              <a:rPr lang="en-US" dirty="0"/>
              <a:t>Funding agencies are becoming more knowledgeable about the requirements</a:t>
            </a:r>
          </a:p>
          <a:p>
            <a:r>
              <a:rPr lang="en-US" dirty="0"/>
              <a:t>State and Local Government must produce a Disability Access &amp; Inclusion Plan which is renewed regularly and asks what they are doing about access to information</a:t>
            </a:r>
          </a:p>
          <a:p>
            <a:r>
              <a:rPr lang="en-US" dirty="0"/>
              <a:t>Those in the know are now requiring contractors to provide evidence of accessibility knowledge and success – e.g. “show us a website you developed that meets WCAG 2.0 AA”</a:t>
            </a:r>
          </a:p>
          <a:p>
            <a:r>
              <a:rPr lang="en-US" dirty="0"/>
              <a:t>As many developers are not able to do this, now is the time to improve your marketability</a:t>
            </a:r>
          </a:p>
        </p:txBody>
      </p:sp>
      <p:sp>
        <p:nvSpPr>
          <p:cNvPr id="4" name="Slide Number Placeholder 3"/>
          <p:cNvSpPr>
            <a:spLocks noGrp="1"/>
          </p:cNvSpPr>
          <p:nvPr>
            <p:ph type="sldNum" sz="quarter" idx="12"/>
          </p:nvPr>
        </p:nvSpPr>
        <p:spPr/>
        <p:txBody>
          <a:bodyPr/>
          <a:lstStyle/>
          <a:p>
            <a:fld id="{F90AD231-3A43-451F-92D4-15D20D94E68A}" type="slidenum">
              <a:rPr lang="en-AU" smtClean="0"/>
              <a:pPr/>
              <a:t>12</a:t>
            </a:fld>
            <a:endParaRPr lang="en-AU" dirty="0"/>
          </a:p>
        </p:txBody>
      </p:sp>
    </p:spTree>
    <p:extLst>
      <p:ext uri="{BB962C8B-B14F-4D97-AF65-F5344CB8AC3E}">
        <p14:creationId xmlns:p14="http://schemas.microsoft.com/office/powerpoint/2010/main" val="829718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tendering requirements</a:t>
            </a:r>
          </a:p>
        </p:txBody>
      </p:sp>
      <p:sp>
        <p:nvSpPr>
          <p:cNvPr id="3" name="Content Placeholder 2"/>
          <p:cNvSpPr>
            <a:spLocks noGrp="1"/>
          </p:cNvSpPr>
          <p:nvPr>
            <p:ph idx="1"/>
          </p:nvPr>
        </p:nvSpPr>
        <p:spPr/>
        <p:txBody>
          <a:bodyPr>
            <a:normAutofit fontScale="92500"/>
          </a:bodyPr>
          <a:lstStyle/>
          <a:p>
            <a:r>
              <a:rPr lang="en-AU" dirty="0"/>
              <a:t>In August 2016, the Australian Government adopted the Australian Standard for Procurement of ICT Products and Services</a:t>
            </a:r>
          </a:p>
          <a:p>
            <a:r>
              <a:rPr lang="en-AU" dirty="0"/>
              <a:t>Originally the European Standard (EN 301549) and it is now known as (AS 301549)</a:t>
            </a:r>
          </a:p>
          <a:p>
            <a:r>
              <a:rPr lang="en-AU" dirty="0"/>
              <a:t>Applies to all Australian Government procurement of ICT Products and Services – you can’t sell to the Australian Government without compliance (legal) with this standard</a:t>
            </a:r>
          </a:p>
          <a:p>
            <a:r>
              <a:rPr lang="en-AU" dirty="0"/>
              <a:t>Anyone else can use it – and ask for a statement of compliance</a:t>
            </a:r>
          </a:p>
          <a:p>
            <a:r>
              <a:rPr lang="en-AU" dirty="0"/>
              <a:t>A legally binding commitment from you to the funding agency that you will abide with the requirements</a:t>
            </a:r>
          </a:p>
          <a:p>
            <a:r>
              <a:rPr lang="en-AU" dirty="0"/>
              <a:t>Incorporates WCAG 2.0 to Level AA as the accessibility standard</a:t>
            </a:r>
            <a:endParaRPr lang="en-US" dirty="0"/>
          </a:p>
        </p:txBody>
      </p:sp>
      <p:sp>
        <p:nvSpPr>
          <p:cNvPr id="4" name="Slide Number Placeholder 3"/>
          <p:cNvSpPr>
            <a:spLocks noGrp="1"/>
          </p:cNvSpPr>
          <p:nvPr>
            <p:ph type="sldNum" sz="quarter" idx="12"/>
          </p:nvPr>
        </p:nvSpPr>
        <p:spPr/>
        <p:txBody>
          <a:bodyPr/>
          <a:lstStyle/>
          <a:p>
            <a:fld id="{F90AD231-3A43-451F-92D4-15D20D94E68A}" type="slidenum">
              <a:rPr lang="en-AU" smtClean="0"/>
              <a:pPr/>
              <a:t>13</a:t>
            </a:fld>
            <a:endParaRPr lang="en-AU" dirty="0"/>
          </a:p>
        </p:txBody>
      </p:sp>
    </p:spTree>
    <p:extLst>
      <p:ext uri="{BB962C8B-B14F-4D97-AF65-F5344CB8AC3E}">
        <p14:creationId xmlns:p14="http://schemas.microsoft.com/office/powerpoint/2010/main" val="4035697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14</a:t>
            </a:fld>
            <a:endParaRPr lang="en-AU" dirty="0"/>
          </a:p>
        </p:txBody>
      </p:sp>
      <p:pic>
        <p:nvPicPr>
          <p:cNvPr id="1027" name="Picture 3" title="quote from albert einstein. &quot;the world we have created is a product of our thinking. It cannot be changed without changing our thinki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124744"/>
            <a:ext cx="9144000" cy="463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descr="Head and shoulder image of Albert Einstein with quote &quot;The world we have created is a product of our thinking.  It cannot be changed without chnging our thinking.&quot;&#10;"/>
          <p:cNvPicPr>
            <a:picLocks noGrp="1" noChangeAspect="1"/>
          </p:cNvPicPr>
          <p:nvPr>
            <p:ph idx="1"/>
          </p:nvPr>
        </p:nvPicPr>
        <p:blipFill rotWithShape="1">
          <a:blip r:embed="rId4"/>
          <a:stretch/>
        </p:blipFill>
        <p:spPr>
          <a:xfrm>
            <a:off x="307975" y="1459277"/>
            <a:ext cx="4335463" cy="4299809"/>
          </a:xfrm>
          <a:prstGeom prst="rect">
            <a:avLst/>
          </a:prstGeom>
          <a:noFill/>
          <a:ln w="76200">
            <a:solidFill>
              <a:schemeClr val="bg1"/>
            </a:solidFill>
            <a:miter lim="800000"/>
            <a:headEnd/>
            <a:tailEnd/>
          </a:ln>
          <a:effectLst>
            <a:outerShdw blurRad="50800" dist="38100" dir="2700000" sx="101000" sy="101000" algn="tl" rotWithShape="0">
              <a:prstClr val="black">
                <a:alpha val="45000"/>
              </a:prstClr>
            </a:outerShdw>
          </a:effectLst>
        </p:spPr>
      </p:pic>
      <p:sp>
        <p:nvSpPr>
          <p:cNvPr id="7" name="Title 6">
            <a:extLst>
              <a:ext uri="{FF2B5EF4-FFF2-40B4-BE49-F238E27FC236}">
                <a16:creationId xmlns:a16="http://schemas.microsoft.com/office/drawing/2014/main" id="{35E87995-EE85-4405-A43B-1928D9466BD5}"/>
              </a:ext>
            </a:extLst>
          </p:cNvPr>
          <p:cNvSpPr>
            <a:spLocks noGrp="1"/>
          </p:cNvSpPr>
          <p:nvPr>
            <p:ph type="title"/>
          </p:nvPr>
        </p:nvSpPr>
        <p:spPr>
          <a:xfrm>
            <a:off x="251520" y="188640"/>
            <a:ext cx="7920880" cy="764704"/>
          </a:xfrm>
        </p:spPr>
        <p:txBody>
          <a:bodyPr/>
          <a:lstStyle/>
          <a:p>
            <a:r>
              <a:rPr lang="en-AU" dirty="0"/>
              <a:t>It’s time to change our thinking</a:t>
            </a:r>
          </a:p>
        </p:txBody>
      </p:sp>
    </p:spTree>
    <p:extLst>
      <p:ext uri="{BB962C8B-B14F-4D97-AF65-F5344CB8AC3E}">
        <p14:creationId xmlns:p14="http://schemas.microsoft.com/office/powerpoint/2010/main" val="2236726143"/>
      </p:ext>
    </p:extLst>
  </p:cSld>
  <p:clrMapOvr>
    <a:masterClrMapping/>
  </p:clrMapOvr>
  <mc:AlternateContent xmlns:mc="http://schemas.openxmlformats.org/markup-compatibility/2006" xmlns:p14="http://schemas.microsoft.com/office/powerpoint/2010/main">
    <mc:Choice Requires="p14">
      <p:transition p14:dur="0" advTm="36943"/>
    </mc:Choice>
    <mc:Fallback xmlns="">
      <p:transition advTm="369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dirty="0"/>
              <a:t>The power of the web is to  be inclusive</a:t>
            </a:r>
          </a:p>
        </p:txBody>
      </p:sp>
      <p:sp>
        <p:nvSpPr>
          <p:cNvPr id="3" name="Text Placeholder 2"/>
          <p:cNvSpPr>
            <a:spLocks noGrp="1"/>
          </p:cNvSpPr>
          <p:nvPr>
            <p:ph idx="1"/>
          </p:nvPr>
        </p:nvSpPr>
        <p:spPr>
          <a:xfrm>
            <a:off x="611560" y="2132856"/>
            <a:ext cx="8136904" cy="3096344"/>
          </a:xfrm>
        </p:spPr>
        <p:txBody>
          <a:bodyPr>
            <a:normAutofit/>
          </a:bodyPr>
          <a:lstStyle/>
          <a:p>
            <a:pPr marL="0" indent="0">
              <a:buNone/>
            </a:pPr>
            <a:r>
              <a:rPr lang="en-AU" sz="2600" dirty="0">
                <a:latin typeface="Calibri" panose="020F0502020204030204" pitchFamily="34" charset="0"/>
              </a:rPr>
              <a:t>Tim Berners-Lee, the inventor of the World Wide Web and Director of the W3C, has commented that:</a:t>
            </a:r>
          </a:p>
          <a:p>
            <a:pPr marL="0" indent="0">
              <a:buNone/>
            </a:pPr>
            <a:r>
              <a:rPr lang="en-AU" sz="2600" i="1" dirty="0">
                <a:latin typeface="Calibri" panose="020F0502020204030204" pitchFamily="34" charset="0"/>
              </a:rPr>
              <a:t>"The power of the Web is in its universality. Access by everyone regardless of disability is an essential aspect."</a:t>
            </a:r>
            <a:endParaRPr lang="en-US" sz="2600" i="1" dirty="0"/>
          </a:p>
          <a:p>
            <a:pPr marL="0" lvl="0" indent="0">
              <a:buNone/>
            </a:pPr>
            <a:endParaRPr lang="en-US" dirty="0"/>
          </a:p>
          <a:p>
            <a:pPr marL="457200" lvl="1" indent="0">
              <a:buNone/>
            </a:pPr>
            <a:endParaRPr lang="en-US" dirty="0"/>
          </a:p>
          <a:p>
            <a:pPr marL="0" lvl="0" indent="0">
              <a:buNone/>
            </a:pPr>
            <a:endParaRPr lang="en-US" dirty="0"/>
          </a:p>
        </p:txBody>
      </p:sp>
    </p:spTree>
    <p:extLst>
      <p:ext uri="{BB962C8B-B14F-4D97-AF65-F5344CB8AC3E}">
        <p14:creationId xmlns:p14="http://schemas.microsoft.com/office/powerpoint/2010/main" val="2770077042"/>
      </p:ext>
    </p:extLst>
  </p:cSld>
  <p:clrMapOvr>
    <a:masterClrMapping/>
  </p:clrMapOvr>
  <mc:AlternateContent xmlns:mc="http://schemas.openxmlformats.org/markup-compatibility/2006" xmlns:p14="http://schemas.microsoft.com/office/powerpoint/2010/main">
    <mc:Choice Requires="p14">
      <p:transition p14:dur="0" advTm="65131"/>
    </mc:Choice>
    <mc:Fallback xmlns="">
      <p:transition advTm="6513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F90AD231-3A43-451F-92D4-15D20D94E68A}" type="slidenum">
              <a:rPr lang="en-AU" smtClean="0"/>
              <a:pPr/>
              <a:t>16</a:t>
            </a:fld>
            <a:endParaRPr lang="en-AU" dirty="0"/>
          </a:p>
        </p:txBody>
      </p:sp>
      <p:pic>
        <p:nvPicPr>
          <p:cNvPr id="3074" name="Picture 2" descr="Wheel chair ramp with large step up at begi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68760"/>
            <a:ext cx="9144000" cy="4583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251520" y="188640"/>
            <a:ext cx="8229600" cy="764704"/>
          </a:xfrm>
        </p:spPr>
        <p:txBody>
          <a:bodyPr>
            <a:noAutofit/>
          </a:bodyPr>
          <a:lstStyle/>
          <a:p>
            <a:pPr algn="l"/>
            <a:r>
              <a:rPr lang="en-AU" sz="3600" dirty="0">
                <a:solidFill>
                  <a:srgbClr val="003055"/>
                </a:solidFill>
                <a:latin typeface="Calibri" panose="020F0502020204030204" pitchFamily="34" charset="0"/>
              </a:rPr>
              <a:t>But! Are good intentions good enough?</a:t>
            </a:r>
            <a:endParaRPr lang="en-US" sz="3600" dirty="0">
              <a:solidFill>
                <a:srgbClr val="003055"/>
              </a:solidFill>
              <a:latin typeface="Calibri" panose="020F0502020204030204" pitchFamily="34" charset="0"/>
            </a:endParaRPr>
          </a:p>
        </p:txBody>
      </p:sp>
    </p:spTree>
    <p:extLst>
      <p:ext uri="{BB962C8B-B14F-4D97-AF65-F5344CB8AC3E}">
        <p14:creationId xmlns:p14="http://schemas.microsoft.com/office/powerpoint/2010/main" val="4056212515"/>
      </p:ext>
    </p:extLst>
  </p:cSld>
  <p:clrMapOvr>
    <a:masterClrMapping/>
  </p:clrMapOvr>
  <mc:AlternateContent xmlns:mc="http://schemas.openxmlformats.org/markup-compatibility/2006" xmlns:p14="http://schemas.microsoft.com/office/powerpoint/2010/main">
    <mc:Choice Requires="p14">
      <p:transition p14:dur="0" advTm="39027"/>
    </mc:Choice>
    <mc:Fallback xmlns="">
      <p:transition advTm="3902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229600" cy="1008112"/>
          </a:xfrm>
        </p:spPr>
        <p:txBody>
          <a:bodyPr/>
          <a:lstStyle/>
          <a:p>
            <a:pPr>
              <a:lnSpc>
                <a:spcPct val="100000"/>
              </a:lnSpc>
            </a:pPr>
            <a:r>
              <a:rPr lang="en-AU" sz="3200" dirty="0"/>
              <a:t>Who does accessibility benefit in the community?</a:t>
            </a:r>
          </a:p>
        </p:txBody>
      </p:sp>
      <p:sp>
        <p:nvSpPr>
          <p:cNvPr id="3" name="Content Placeholder 2"/>
          <p:cNvSpPr>
            <a:spLocks noGrp="1"/>
          </p:cNvSpPr>
          <p:nvPr>
            <p:ph idx="1"/>
          </p:nvPr>
        </p:nvSpPr>
        <p:spPr>
          <a:xfrm>
            <a:off x="395536" y="1556792"/>
            <a:ext cx="7859216" cy="4464496"/>
          </a:xfrm>
        </p:spPr>
        <p:txBody>
          <a:bodyPr>
            <a:normAutofit fontScale="85000" lnSpcReduction="10000"/>
          </a:bodyPr>
          <a:lstStyle/>
          <a:p>
            <a:pPr marL="0" indent="0">
              <a:buNone/>
            </a:pPr>
            <a:r>
              <a:rPr lang="en-US" sz="2400" dirty="0"/>
              <a:t>Everyone, but especially</a:t>
            </a:r>
            <a:endParaRPr lang="en-AU" sz="2000" dirty="0"/>
          </a:p>
          <a:p>
            <a:pPr lvl="0"/>
            <a:r>
              <a:rPr lang="en-US" sz="2400" dirty="0"/>
              <a:t>People with disabilities </a:t>
            </a:r>
            <a:endParaRPr lang="en-AU" sz="2000" dirty="0"/>
          </a:p>
          <a:p>
            <a:pPr lvl="1"/>
            <a:r>
              <a:rPr lang="en-AU" dirty="0"/>
              <a:t>1 in 5 users  has a disability which is likely to increase to 1 in 4 within the next 10 years</a:t>
            </a:r>
            <a:endParaRPr lang="en-AU" sz="1400" dirty="0"/>
          </a:p>
          <a:p>
            <a:pPr lvl="0"/>
            <a:r>
              <a:rPr lang="en-US" sz="2400" dirty="0"/>
              <a:t>Older users </a:t>
            </a:r>
            <a:endParaRPr lang="en-AU" sz="2000" dirty="0"/>
          </a:p>
          <a:p>
            <a:pPr lvl="1"/>
            <a:r>
              <a:rPr lang="en-US" dirty="0"/>
              <a:t>In most areas, over 12% of users are over the age of 60 (based on 2011 census data)</a:t>
            </a:r>
            <a:endParaRPr lang="en-AU" sz="1400" dirty="0"/>
          </a:p>
          <a:p>
            <a:pPr lvl="0"/>
            <a:r>
              <a:rPr lang="en-US" sz="2400" dirty="0"/>
              <a:t>People with mobile devices  </a:t>
            </a:r>
            <a:endParaRPr lang="en-AU" sz="2000" dirty="0"/>
          </a:p>
          <a:p>
            <a:pPr lvl="1"/>
            <a:r>
              <a:rPr lang="en-US" dirty="0"/>
              <a:t>Over 30% of users access a website via mobile phone or tablets and increasing</a:t>
            </a:r>
            <a:endParaRPr lang="en-AU" sz="1400" dirty="0"/>
          </a:p>
          <a:p>
            <a:pPr lvl="0"/>
            <a:r>
              <a:rPr lang="en-US" sz="2400" dirty="0"/>
              <a:t>People living in areas with lower bandwidth </a:t>
            </a:r>
            <a:endParaRPr lang="en-AU" sz="2000" dirty="0"/>
          </a:p>
          <a:p>
            <a:pPr lvl="0"/>
            <a:r>
              <a:rPr lang="en-US" sz="2400" dirty="0"/>
              <a:t>People with different cultural and linguistic backgrounds – </a:t>
            </a:r>
            <a:endParaRPr lang="en-AU" sz="2000" dirty="0"/>
          </a:p>
          <a:p>
            <a:pPr lvl="1"/>
            <a:r>
              <a:rPr lang="en-US" dirty="0"/>
              <a:t>In some areas, over 15% of users come from countries where English was not their first language.</a:t>
            </a:r>
            <a:endParaRPr lang="en-AU" sz="1400" dirty="0"/>
          </a:p>
          <a:p>
            <a:endParaRPr lang="en-AU" dirty="0"/>
          </a:p>
        </p:txBody>
      </p:sp>
      <p:sp>
        <p:nvSpPr>
          <p:cNvPr id="4" name="Slide Number Placeholder 3"/>
          <p:cNvSpPr>
            <a:spLocks noGrp="1"/>
          </p:cNvSpPr>
          <p:nvPr>
            <p:ph type="sldNum" sz="quarter" idx="12"/>
          </p:nvPr>
        </p:nvSpPr>
        <p:spPr/>
        <p:txBody>
          <a:bodyPr/>
          <a:lstStyle/>
          <a:p>
            <a:fld id="{F90AD231-3A43-451F-92D4-15D20D94E68A}" type="slidenum">
              <a:rPr lang="en-AU" smtClean="0"/>
              <a:pPr/>
              <a:t>17</a:t>
            </a:fld>
            <a:endParaRPr lang="en-AU" dirty="0"/>
          </a:p>
        </p:txBody>
      </p:sp>
    </p:spTree>
    <p:extLst>
      <p:ext uri="{BB962C8B-B14F-4D97-AF65-F5344CB8AC3E}">
        <p14:creationId xmlns:p14="http://schemas.microsoft.com/office/powerpoint/2010/main" val="98292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18</a:t>
            </a:fld>
            <a:endParaRPr lang="en-AU" dirty="0"/>
          </a:p>
        </p:txBody>
      </p:sp>
      <p:sp>
        <p:nvSpPr>
          <p:cNvPr id="7" name="TextBox 6"/>
          <p:cNvSpPr txBox="1"/>
          <p:nvPr/>
        </p:nvSpPr>
        <p:spPr>
          <a:xfrm>
            <a:off x="5364088" y="5733256"/>
            <a:ext cx="3622327" cy="461665"/>
          </a:xfrm>
          <a:prstGeom prst="rect">
            <a:avLst/>
          </a:prstGeom>
          <a:noFill/>
        </p:spPr>
        <p:txBody>
          <a:bodyPr wrap="square" rtlCol="0">
            <a:spAutoFit/>
          </a:bodyPr>
          <a:lstStyle/>
          <a:p>
            <a:r>
              <a:rPr lang="en-AU" sz="800" dirty="0">
                <a:hlinkClick r:id="rId3"/>
              </a:rPr>
              <a:t>Information source: Australian Bureau of Statistics, 8146.0 - Household Use of Information Technology, Australia, 2010-11, Internet and computer use by persons with a disability</a:t>
            </a:r>
            <a:endParaRPr lang="en-AU" sz="800" dirty="0"/>
          </a:p>
        </p:txBody>
      </p:sp>
      <p:pic>
        <p:nvPicPr>
          <p:cNvPr id="3077" name="Picture 5" title="example of graph show the number of people with a disability who are active on the 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52121">
            <a:off x="5225823" y="4008815"/>
            <a:ext cx="3717983" cy="1379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Australian Bureau of Statistics home page discussing percentage of people with disabilit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82630">
            <a:off x="5293929" y="1371001"/>
            <a:ext cx="3340197" cy="236541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07439" y="1268760"/>
            <a:ext cx="4912633" cy="4968552"/>
          </a:xfrm>
        </p:spPr>
        <p:txBody>
          <a:bodyPr>
            <a:noAutofit/>
          </a:bodyPr>
          <a:lstStyle/>
          <a:p>
            <a:pPr marL="0" indent="0">
              <a:buNone/>
            </a:pPr>
            <a:r>
              <a:rPr lang="en-AU" sz="2300" dirty="0"/>
              <a:t>Business Benefits</a:t>
            </a:r>
          </a:p>
          <a:p>
            <a:pPr lvl="1"/>
            <a:r>
              <a:rPr lang="en-AU" sz="1700" dirty="0"/>
              <a:t>Statistics show that: </a:t>
            </a:r>
          </a:p>
          <a:p>
            <a:pPr marL="468000" lvl="2"/>
            <a:r>
              <a:rPr lang="en-AU" sz="1700" dirty="0"/>
              <a:t>1 in every 5 Australians has a disability</a:t>
            </a:r>
          </a:p>
          <a:p>
            <a:pPr marL="468000" lvl="2"/>
            <a:r>
              <a:rPr lang="en-AU" sz="1700" dirty="0"/>
              <a:t>In 2009, more than three in five persons with a disability (62%) had internet access at home. </a:t>
            </a:r>
          </a:p>
          <a:p>
            <a:pPr marL="468000" lvl="2"/>
            <a:r>
              <a:rPr lang="en-AU" sz="1700" dirty="0"/>
              <a:t>Access to the internet by people with a disability is rising: 41% in 2003 to 62% in 2009.</a:t>
            </a:r>
          </a:p>
          <a:p>
            <a:pPr marL="284400" lvl="1"/>
            <a:r>
              <a:rPr lang="en-AU" sz="1700" dirty="0"/>
              <a:t>Make yourself known as an inclusive and non-discriminatory organisation and you will improve the user experience and encourage customers to return to your site.</a:t>
            </a:r>
          </a:p>
        </p:txBody>
      </p:sp>
      <p:sp>
        <p:nvSpPr>
          <p:cNvPr id="5" name="Title 4"/>
          <p:cNvSpPr>
            <a:spLocks noGrp="1"/>
          </p:cNvSpPr>
          <p:nvPr>
            <p:ph type="title"/>
          </p:nvPr>
        </p:nvSpPr>
        <p:spPr>
          <a:xfrm>
            <a:off x="251520" y="188640"/>
            <a:ext cx="8568952" cy="764704"/>
          </a:xfrm>
        </p:spPr>
        <p:txBody>
          <a:bodyPr>
            <a:normAutofit fontScale="90000"/>
          </a:bodyPr>
          <a:lstStyle/>
          <a:p>
            <a:r>
              <a:rPr lang="en-AU" sz="3600" dirty="0"/>
              <a:t>How does business benefit from accessibility?</a:t>
            </a:r>
          </a:p>
        </p:txBody>
      </p:sp>
    </p:spTree>
    <p:extLst>
      <p:ext uri="{BB962C8B-B14F-4D97-AF65-F5344CB8AC3E}">
        <p14:creationId xmlns:p14="http://schemas.microsoft.com/office/powerpoint/2010/main" val="368925889"/>
      </p:ext>
    </p:extLst>
  </p:cSld>
  <p:clrMapOvr>
    <a:masterClrMapping/>
  </p:clrMapOvr>
  <mc:AlternateContent xmlns:mc="http://schemas.openxmlformats.org/markup-compatibility/2006" xmlns:p14="http://schemas.microsoft.com/office/powerpoint/2010/main">
    <mc:Choice Requires="p14">
      <p:transition p14:dur="0" advTm="2230"/>
    </mc:Choice>
    <mc:Fallback xmlns="">
      <p:transition advTm="223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416824" cy="720080"/>
          </a:xfrm>
        </p:spPr>
        <p:txBody>
          <a:bodyPr/>
          <a:lstStyle/>
          <a:p>
            <a:pPr>
              <a:lnSpc>
                <a:spcPct val="100000"/>
              </a:lnSpc>
            </a:pPr>
            <a:r>
              <a:rPr lang="en-AU" dirty="0"/>
              <a:t>Accessibility and search engines</a:t>
            </a:r>
          </a:p>
        </p:txBody>
      </p:sp>
      <p:sp>
        <p:nvSpPr>
          <p:cNvPr id="3" name="Content Placeholder 2"/>
          <p:cNvSpPr>
            <a:spLocks noGrp="1"/>
          </p:cNvSpPr>
          <p:nvPr>
            <p:ph idx="1"/>
          </p:nvPr>
        </p:nvSpPr>
        <p:spPr>
          <a:xfrm>
            <a:off x="539552" y="1844824"/>
            <a:ext cx="7859216" cy="4104456"/>
          </a:xfrm>
        </p:spPr>
        <p:txBody>
          <a:bodyPr/>
          <a:lstStyle/>
          <a:p>
            <a:pPr marL="57150" indent="0">
              <a:buNone/>
            </a:pPr>
            <a:r>
              <a:rPr lang="en-US" sz="2500" dirty="0"/>
              <a:t>It’s not just about people</a:t>
            </a:r>
          </a:p>
          <a:p>
            <a:pPr marL="315913" indent="-258763"/>
            <a:r>
              <a:rPr lang="en-US" sz="3200" b="1" spc="300" dirty="0">
                <a:solidFill>
                  <a:srgbClr val="0070C0"/>
                </a:solidFill>
                <a:latin typeface="Verdana" panose="020B0604030504040204" pitchFamily="34" charset="0"/>
                <a:ea typeface="Verdana" panose="020B0604030504040204" pitchFamily="34" charset="0"/>
                <a:cs typeface="Verdana" panose="020B0604030504040204" pitchFamily="34" charset="0"/>
              </a:rPr>
              <a:t>G</a:t>
            </a:r>
            <a:r>
              <a:rPr lang="en-US" sz="3200" b="1" spc="300" dirty="0">
                <a:solidFill>
                  <a:srgbClr val="C00000"/>
                </a:solidFill>
                <a:latin typeface="Verdana" panose="020B0604030504040204" pitchFamily="34" charset="0"/>
                <a:ea typeface="Verdana" panose="020B0604030504040204" pitchFamily="34" charset="0"/>
                <a:cs typeface="Verdana" panose="020B0604030504040204" pitchFamily="34" charset="0"/>
              </a:rPr>
              <a:t>o</a:t>
            </a:r>
            <a:r>
              <a:rPr lang="en-US" sz="3200" b="1" spc="300" dirty="0">
                <a:solidFill>
                  <a:srgbClr val="EBE600"/>
                </a:solidFill>
                <a:latin typeface="Verdana" panose="020B0604030504040204" pitchFamily="34" charset="0"/>
                <a:ea typeface="Verdana" panose="020B0604030504040204" pitchFamily="34" charset="0"/>
                <a:cs typeface="Verdana" panose="020B0604030504040204" pitchFamily="34" charset="0"/>
              </a:rPr>
              <a:t>o</a:t>
            </a:r>
            <a:r>
              <a:rPr lang="en-US" sz="3200" b="1" spc="300" dirty="0">
                <a:solidFill>
                  <a:srgbClr val="0070C0"/>
                </a:solidFill>
                <a:latin typeface="Verdana" panose="020B0604030504040204" pitchFamily="34" charset="0"/>
                <a:ea typeface="Verdana" panose="020B0604030504040204" pitchFamily="34" charset="0"/>
                <a:cs typeface="Verdana" panose="020B0604030504040204" pitchFamily="34" charset="0"/>
              </a:rPr>
              <a:t>g</a:t>
            </a:r>
            <a:r>
              <a:rPr lang="en-US" sz="3200" b="1" spc="300" dirty="0">
                <a:solidFill>
                  <a:srgbClr val="00B050"/>
                </a:solidFill>
                <a:latin typeface="Verdana" panose="020B0604030504040204" pitchFamily="34" charset="0"/>
                <a:ea typeface="Verdana" panose="020B0604030504040204" pitchFamily="34" charset="0"/>
                <a:cs typeface="Verdana" panose="020B0604030504040204" pitchFamily="34" charset="0"/>
              </a:rPr>
              <a:t>l</a:t>
            </a:r>
            <a:r>
              <a:rPr lang="en-US" sz="3200" b="1" spc="300" dirty="0">
                <a:solidFill>
                  <a:srgbClr val="C00000"/>
                </a:solidFill>
                <a:latin typeface="Verdana" panose="020B0604030504040204" pitchFamily="34" charset="0"/>
                <a:ea typeface="Verdana" panose="020B0604030504040204" pitchFamily="34" charset="0"/>
                <a:cs typeface="Verdana" panose="020B0604030504040204" pitchFamily="34" charset="0"/>
              </a:rPr>
              <a:t>e</a:t>
            </a:r>
            <a:r>
              <a:rPr lang="en-US" dirty="0"/>
              <a:t> </a:t>
            </a:r>
            <a:r>
              <a:rPr lang="en-US" sz="2500" dirty="0"/>
              <a:t>is blind, deaf and cannot use a mouse.  </a:t>
            </a:r>
          </a:p>
          <a:p>
            <a:pPr marL="315913" indent="-258763"/>
            <a:r>
              <a:rPr lang="en-US" sz="2500" dirty="0"/>
              <a:t>Content that is accessible improves Search Engine </a:t>
            </a:r>
            <a:r>
              <a:rPr lang="en-AU" sz="2500" dirty="0"/>
              <a:t>Optimisation</a:t>
            </a:r>
            <a:r>
              <a:rPr lang="en-US" sz="2500" dirty="0"/>
              <a:t> as well.</a:t>
            </a:r>
          </a:p>
          <a:p>
            <a:pPr marL="315913" lvl="0" indent="-258763"/>
            <a:r>
              <a:rPr lang="en-AU" sz="2500" dirty="0"/>
              <a:t>Website owners love SEO!</a:t>
            </a:r>
          </a:p>
          <a:p>
            <a:pPr marL="315913" indent="-258763"/>
            <a:endParaRPr lang="en-US" sz="2500" dirty="0"/>
          </a:p>
          <a:p>
            <a:endParaRPr lang="en-AU" dirty="0"/>
          </a:p>
        </p:txBody>
      </p:sp>
      <p:sp>
        <p:nvSpPr>
          <p:cNvPr id="4" name="Slide Number Placeholder 3"/>
          <p:cNvSpPr>
            <a:spLocks noGrp="1"/>
          </p:cNvSpPr>
          <p:nvPr>
            <p:ph type="sldNum" sz="quarter" idx="12"/>
          </p:nvPr>
        </p:nvSpPr>
        <p:spPr/>
        <p:txBody>
          <a:bodyPr/>
          <a:lstStyle/>
          <a:p>
            <a:fld id="{F90AD231-3A43-451F-92D4-15D20D94E68A}" type="slidenum">
              <a:rPr lang="en-AU" smtClean="0"/>
              <a:pPr/>
              <a:t>19</a:t>
            </a:fld>
            <a:endParaRPr lang="en-AU" dirty="0"/>
          </a:p>
        </p:txBody>
      </p:sp>
    </p:spTree>
    <p:extLst>
      <p:ext uri="{BB962C8B-B14F-4D97-AF65-F5344CB8AC3E}">
        <p14:creationId xmlns:p14="http://schemas.microsoft.com/office/powerpoint/2010/main" val="2237008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7584" y="692696"/>
            <a:ext cx="7772400" cy="4392488"/>
          </a:xfrm>
        </p:spPr>
        <p:txBody>
          <a:bodyPr/>
          <a:lstStyle/>
          <a:p>
            <a:r>
              <a:rPr lang="en-AU" sz="5400" dirty="0"/>
              <a:t>Web Accessibility:</a:t>
            </a:r>
            <a:br>
              <a:rPr lang="en-AU" sz="5400" dirty="0"/>
            </a:br>
            <a:r>
              <a:rPr lang="en-AU" sz="3600" dirty="0"/>
              <a:t>Responsibilities, Laws &amp; Policies, Australian Requirements</a:t>
            </a:r>
            <a:br>
              <a:rPr lang="en-AU" dirty="0"/>
            </a:br>
            <a:br>
              <a:rPr lang="en-AU" dirty="0"/>
            </a:br>
            <a:r>
              <a:rPr lang="en-AU" sz="3200" dirty="0"/>
              <a:t>Dr Vivienne Conway</a:t>
            </a:r>
            <a:br>
              <a:rPr lang="en-AU" dirty="0"/>
            </a:br>
            <a:r>
              <a:rPr lang="en-AU" sz="3200" dirty="0"/>
              <a:t>DDD Perth 2017</a:t>
            </a:r>
          </a:p>
        </p:txBody>
      </p:sp>
      <p:sp>
        <p:nvSpPr>
          <p:cNvPr id="4" name="Slide Number Placeholder 3"/>
          <p:cNvSpPr>
            <a:spLocks noGrp="1"/>
          </p:cNvSpPr>
          <p:nvPr>
            <p:ph type="sldNum" sz="quarter" idx="4294967295"/>
          </p:nvPr>
        </p:nvSpPr>
        <p:spPr>
          <a:xfrm>
            <a:off x="8867775" y="6381750"/>
            <a:ext cx="276225" cy="287338"/>
          </a:xfrm>
        </p:spPr>
        <p:txBody>
          <a:bodyPr/>
          <a:lstStyle/>
          <a:p>
            <a:fld id="{F90AD231-3A43-451F-92D4-15D20D94E68A}" type="slidenum">
              <a:rPr lang="en-AU" smtClean="0"/>
              <a:pPr/>
              <a:t>2</a:t>
            </a:fld>
            <a:endParaRPr lang="en-AU" dirty="0"/>
          </a:p>
        </p:txBody>
      </p:sp>
    </p:spTree>
    <p:extLst>
      <p:ext uri="{BB962C8B-B14F-4D97-AF65-F5344CB8AC3E}">
        <p14:creationId xmlns:p14="http://schemas.microsoft.com/office/powerpoint/2010/main" val="4046660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Graph comparing financial audit costs to assurance costs"/>
          <p:cNvPicPr>
            <a:picLocks noGrp="1" noChangeAspect="1"/>
          </p:cNvPicPr>
          <p:nvPr>
            <p:ph idx="1"/>
          </p:nvPr>
        </p:nvPicPr>
        <p:blipFill>
          <a:blip r:embed="rId3"/>
          <a:stretch>
            <a:fillRect/>
          </a:stretch>
        </p:blipFill>
        <p:spPr>
          <a:xfrm>
            <a:off x="4103179" y="1690689"/>
            <a:ext cx="4555678" cy="4034631"/>
          </a:xfrm>
          <a:prstGeom prst="rect">
            <a:avLst/>
          </a:prstGeom>
        </p:spPr>
      </p:pic>
      <p:sp>
        <p:nvSpPr>
          <p:cNvPr id="13" name="TextBox 12"/>
          <p:cNvSpPr txBox="1"/>
          <p:nvPr/>
        </p:nvSpPr>
        <p:spPr>
          <a:xfrm>
            <a:off x="323528" y="1484784"/>
            <a:ext cx="3600400" cy="4524315"/>
          </a:xfrm>
          <a:prstGeom prst="rect">
            <a:avLst/>
          </a:prstGeom>
          <a:noFill/>
        </p:spPr>
        <p:txBody>
          <a:bodyPr wrap="square" rtlCol="0">
            <a:spAutoFit/>
          </a:bodyPr>
          <a:lstStyle/>
          <a:p>
            <a:pPr marL="284400" lvl="1" indent="-285750">
              <a:spcAft>
                <a:spcPts val="1200"/>
              </a:spcAft>
              <a:buFont typeface="Arial" panose="020B0604020202020204" pitchFamily="34" charset="0"/>
              <a:buChar char="•"/>
            </a:pPr>
            <a:r>
              <a:rPr lang="en-AU" sz="1600" dirty="0"/>
              <a:t>Financial Audit and Assurance services in Australia are big business, and large enterprises are willing to pay millions of dollars to comply with legislation.</a:t>
            </a:r>
          </a:p>
          <a:p>
            <a:pPr marL="284400" lvl="1" indent="-285750">
              <a:spcAft>
                <a:spcPts val="1200"/>
              </a:spcAft>
              <a:buFont typeface="Arial" panose="020B0604020202020204" pitchFamily="34" charset="0"/>
              <a:buChar char="•"/>
            </a:pPr>
            <a:r>
              <a:rPr lang="en-AU" sz="1600" dirty="0"/>
              <a:t>Website Accessibility is no different – the standards are clear and legislated.</a:t>
            </a:r>
          </a:p>
          <a:p>
            <a:pPr marL="284400" lvl="1" indent="-285750">
              <a:spcAft>
                <a:spcPts val="1200"/>
              </a:spcAft>
              <a:buFont typeface="Arial" panose="020B0604020202020204" pitchFamily="34" charset="0"/>
              <a:buChar char="•"/>
            </a:pPr>
            <a:r>
              <a:rPr lang="en-AU" sz="1600" dirty="0"/>
              <a:t>While Australian discrimination payouts may be less than similar cases in the US, court costs escalate very quickly, as do urgent developer fixes that may be required in the event of an adverse finding.</a:t>
            </a:r>
          </a:p>
          <a:p>
            <a:pPr marL="285750" indent="-285750">
              <a:buFontTx/>
              <a:buChar char="-"/>
            </a:pPr>
            <a:endParaRPr lang="en-AU" dirty="0"/>
          </a:p>
        </p:txBody>
      </p:sp>
      <p:sp>
        <p:nvSpPr>
          <p:cNvPr id="4" name="Title 3"/>
          <p:cNvSpPr>
            <a:spLocks noGrp="1"/>
          </p:cNvSpPr>
          <p:nvPr>
            <p:ph type="title"/>
          </p:nvPr>
        </p:nvSpPr>
        <p:spPr/>
        <p:txBody>
          <a:bodyPr/>
          <a:lstStyle/>
          <a:p>
            <a:r>
              <a:rPr lang="en-AU" dirty="0"/>
              <a:t>The Business Case for Accessibility</a:t>
            </a:r>
          </a:p>
        </p:txBody>
      </p:sp>
    </p:spTree>
    <p:extLst>
      <p:ext uri="{BB962C8B-B14F-4D97-AF65-F5344CB8AC3E}">
        <p14:creationId xmlns:p14="http://schemas.microsoft.com/office/powerpoint/2010/main" val="3733965529"/>
      </p:ext>
    </p:extLst>
  </p:cSld>
  <p:clrMapOvr>
    <a:masterClrMapping/>
  </p:clrMapOvr>
  <mc:AlternateContent xmlns:mc="http://schemas.openxmlformats.org/markup-compatibility/2006" xmlns:p14="http://schemas.microsoft.com/office/powerpoint/2010/main">
    <mc:Choice Requires="p14">
      <p:transition p14:dur="0" advTm="65731"/>
    </mc:Choice>
    <mc:Fallback xmlns="">
      <p:transition advTm="6573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296144"/>
          </a:xfrm>
        </p:spPr>
        <p:txBody>
          <a:bodyPr/>
          <a:lstStyle/>
          <a:p>
            <a:pPr>
              <a:lnSpc>
                <a:spcPct val="100000"/>
              </a:lnSpc>
            </a:pPr>
            <a:r>
              <a:rPr lang="en-AU" dirty="0"/>
              <a:t>Other benefits to the website owner and you as the developer	</a:t>
            </a:r>
          </a:p>
        </p:txBody>
      </p:sp>
      <p:sp>
        <p:nvSpPr>
          <p:cNvPr id="3" name="Content Placeholder 2"/>
          <p:cNvSpPr>
            <a:spLocks noGrp="1"/>
          </p:cNvSpPr>
          <p:nvPr>
            <p:ph idx="1"/>
          </p:nvPr>
        </p:nvSpPr>
        <p:spPr>
          <a:xfrm>
            <a:off x="827584" y="1844824"/>
            <a:ext cx="7859216" cy="4176464"/>
          </a:xfrm>
        </p:spPr>
        <p:txBody>
          <a:bodyPr/>
          <a:lstStyle/>
          <a:p>
            <a:pPr lvl="0"/>
            <a:r>
              <a:rPr lang="en-AU" dirty="0"/>
              <a:t>Positive public relations</a:t>
            </a:r>
          </a:p>
          <a:p>
            <a:pPr lvl="0"/>
            <a:r>
              <a:rPr lang="en-AU" dirty="0"/>
              <a:t>Improved user satisfaction – good PR for the website owner and developer as well</a:t>
            </a:r>
          </a:p>
          <a:p>
            <a:pPr lvl="0"/>
            <a:r>
              <a:rPr lang="en-AU" dirty="0"/>
              <a:t>Reduced cost of time answering queries for client – they will love the cost-saving</a:t>
            </a:r>
          </a:p>
          <a:p>
            <a:pPr lvl="0"/>
            <a:r>
              <a:rPr lang="en-AU" dirty="0"/>
              <a:t>Reduced risk of litigation – you and your client</a:t>
            </a:r>
          </a:p>
          <a:p>
            <a:pPr lvl="0"/>
            <a:r>
              <a:rPr lang="en-AU" dirty="0"/>
              <a:t>Learning a whole new skillset and become sought after for your development ability – makes you more employable</a:t>
            </a:r>
          </a:p>
          <a:p>
            <a:endParaRPr lang="en-AU" dirty="0"/>
          </a:p>
        </p:txBody>
      </p:sp>
      <p:sp>
        <p:nvSpPr>
          <p:cNvPr id="4" name="Slide Number Placeholder 3"/>
          <p:cNvSpPr>
            <a:spLocks noGrp="1"/>
          </p:cNvSpPr>
          <p:nvPr>
            <p:ph type="sldNum" sz="quarter" idx="12"/>
          </p:nvPr>
        </p:nvSpPr>
        <p:spPr/>
        <p:txBody>
          <a:bodyPr/>
          <a:lstStyle/>
          <a:p>
            <a:fld id="{F90AD231-3A43-451F-92D4-15D20D94E68A}" type="slidenum">
              <a:rPr lang="en-AU" smtClean="0"/>
              <a:pPr/>
              <a:t>21</a:t>
            </a:fld>
            <a:endParaRPr lang="en-AU" dirty="0"/>
          </a:p>
        </p:txBody>
      </p:sp>
    </p:spTree>
    <p:extLst>
      <p:ext uri="{BB962C8B-B14F-4D97-AF65-F5344CB8AC3E}">
        <p14:creationId xmlns:p14="http://schemas.microsoft.com/office/powerpoint/2010/main" val="218226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22</a:t>
            </a:fld>
            <a:endParaRPr lang="en-AU" dirty="0"/>
          </a:p>
        </p:txBody>
      </p:sp>
      <p:sp>
        <p:nvSpPr>
          <p:cNvPr id="8" name="TextBox 7"/>
          <p:cNvSpPr txBox="1"/>
          <p:nvPr/>
        </p:nvSpPr>
        <p:spPr>
          <a:xfrm>
            <a:off x="5292080" y="5517232"/>
            <a:ext cx="3743231" cy="707886"/>
          </a:xfrm>
          <a:prstGeom prst="rect">
            <a:avLst/>
          </a:prstGeom>
          <a:noFill/>
        </p:spPr>
        <p:txBody>
          <a:bodyPr wrap="square" rtlCol="0">
            <a:spAutoFit/>
          </a:bodyPr>
          <a:lstStyle/>
          <a:p>
            <a:r>
              <a:rPr lang="en-AU" sz="800" dirty="0"/>
              <a:t>Information sources: </a:t>
            </a:r>
          </a:p>
          <a:p>
            <a:r>
              <a:rPr lang="en-AU" sz="800" dirty="0">
                <a:hlinkClick r:id="rId3"/>
              </a:rPr>
              <a:t>eGovernment Resource Centre: Accessibility Legal Cases - Olympics - Archive</a:t>
            </a:r>
            <a:r>
              <a:rPr lang="en-AU" sz="800" dirty="0"/>
              <a:t>; </a:t>
            </a:r>
          </a:p>
          <a:p>
            <a:r>
              <a:rPr lang="en-AU" sz="800" dirty="0">
                <a:hlinkClick r:id="rId4"/>
              </a:rPr>
              <a:t>W3C Web Accessibility Initiative - A Cautionary Tale of Inaccessibility: Sydney Olympics Website</a:t>
            </a:r>
            <a:r>
              <a:rPr lang="en-AU" sz="800" dirty="0"/>
              <a:t> </a:t>
            </a:r>
          </a:p>
        </p:txBody>
      </p:sp>
      <p:pic>
        <p:nvPicPr>
          <p:cNvPr id="4100" name="Picture 4" descr="W3C WAI page discussing Sydney Olympics litig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50266">
            <a:off x="5549187" y="3342991"/>
            <a:ext cx="3209336" cy="170951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overnment home page regarding accessibility litig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6725">
            <a:off x="5601072" y="1384226"/>
            <a:ext cx="3195657" cy="210716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307440" y="1268760"/>
            <a:ext cx="4840624" cy="4680520"/>
          </a:xfrm>
        </p:spPr>
        <p:txBody>
          <a:bodyPr>
            <a:normAutofit/>
          </a:bodyPr>
          <a:lstStyle/>
          <a:p>
            <a:pPr marL="0" indent="0">
              <a:buNone/>
            </a:pPr>
            <a:r>
              <a:rPr lang="en-AU" sz="2300" dirty="0"/>
              <a:t>If your website is inaccessible:</a:t>
            </a:r>
          </a:p>
          <a:p>
            <a:pPr lvl="2"/>
            <a:r>
              <a:rPr lang="en-AU" dirty="0"/>
              <a:t>You could be losing up to 20% of your traffic, notwithstanding the effectiveness of your online marketing strategies.</a:t>
            </a:r>
          </a:p>
          <a:p>
            <a:pPr lvl="2"/>
            <a:r>
              <a:rPr lang="en-AU" dirty="0"/>
              <a:t>You may be opening yourself up to the risk of litigation. Organisations already affected include: Coles, the Canadian Government, Target (USA), Travel sites Ramada and Priceline, Sydney Olympics and more recently Coles.</a:t>
            </a:r>
          </a:p>
          <a:p>
            <a:pPr lvl="2"/>
            <a:r>
              <a:rPr lang="en-AU" dirty="0"/>
              <a:t>You may lose the trust and respect of your clients.</a:t>
            </a:r>
          </a:p>
          <a:p>
            <a:pPr lvl="2"/>
            <a:r>
              <a:rPr lang="en-AU" dirty="0"/>
              <a:t>Other organisations who are better prepared will attract your traffic.</a:t>
            </a:r>
          </a:p>
          <a:p>
            <a:pPr lvl="1">
              <a:buFont typeface="Arial" panose="020B0604020202020204" pitchFamily="34" charset="0"/>
              <a:buChar char="•"/>
            </a:pPr>
            <a:endParaRPr lang="en-AU" sz="1700" dirty="0"/>
          </a:p>
        </p:txBody>
      </p:sp>
      <p:sp>
        <p:nvSpPr>
          <p:cNvPr id="2" name="Title 1"/>
          <p:cNvSpPr>
            <a:spLocks noGrp="1"/>
          </p:cNvSpPr>
          <p:nvPr>
            <p:ph type="title"/>
          </p:nvPr>
        </p:nvSpPr>
        <p:spPr/>
        <p:txBody>
          <a:bodyPr>
            <a:normAutofit fontScale="90000"/>
          </a:bodyPr>
          <a:lstStyle/>
          <a:p>
            <a:r>
              <a:rPr lang="en-AU" sz="3600" dirty="0"/>
              <a:t>What happens if I do nothing?</a:t>
            </a:r>
          </a:p>
        </p:txBody>
      </p:sp>
    </p:spTree>
    <p:extLst>
      <p:ext uri="{BB962C8B-B14F-4D97-AF65-F5344CB8AC3E}">
        <p14:creationId xmlns:p14="http://schemas.microsoft.com/office/powerpoint/2010/main" val="606421122"/>
      </p:ext>
    </p:extLst>
  </p:cSld>
  <p:clrMapOvr>
    <a:masterClrMapping/>
  </p:clrMapOvr>
  <mc:AlternateContent xmlns:mc="http://schemas.openxmlformats.org/markup-compatibility/2006" xmlns:p14="http://schemas.microsoft.com/office/powerpoint/2010/main">
    <mc:Choice Requires="p14">
      <p:transition p14:dur="0" advTm="131068"/>
    </mc:Choice>
    <mc:Fallback xmlns="">
      <p:transition advTm="13106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F90AD231-3A43-451F-92D4-15D20D94E68A}" type="slidenum">
              <a:rPr lang="en-AU" smtClean="0"/>
              <a:pPr/>
              <a:t>23</a:t>
            </a:fld>
            <a:endParaRPr lang="en-AU" dirty="0"/>
          </a:p>
        </p:txBody>
      </p:sp>
      <p:pic>
        <p:nvPicPr>
          <p:cNvPr id="9218" name="Picture 2" title="inaccessible path to accessible toilets"/>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39177"/>
            <a:ext cx="9144000" cy="463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dangerous wheelchair r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348880"/>
            <a:ext cx="4172811" cy="3119979"/>
          </a:xfrm>
          <a:prstGeom prst="rect">
            <a:avLst/>
          </a:prstGeom>
          <a:noFill/>
          <a:ln w="76200">
            <a:solidFill>
              <a:schemeClr val="bg1"/>
            </a:solidFill>
            <a:miter lim="800000"/>
            <a:headEnd/>
            <a:tailEnd/>
          </a:ln>
          <a:effectLst>
            <a:outerShdw blurRad="50800" dist="38100" dir="2700000" sx="101000" sy="101000" algn="tl" rotWithShape="0">
              <a:prstClr val="black">
                <a:alpha val="45000"/>
              </a:prstClr>
            </a:outerShdw>
          </a:effectLst>
          <a:extLst>
            <a:ext uri="{909E8E84-426E-40DD-AFC4-6F175D3DCCD1}">
              <a14:hiddenFill xmlns:a14="http://schemas.microsoft.com/office/drawing/2010/main">
                <a:solidFill>
                  <a:schemeClr val="accent1"/>
                </a:solidFill>
              </a14:hiddenFill>
            </a:ext>
          </a:extLst>
        </p:spPr>
      </p:pic>
      <p:sp>
        <p:nvSpPr>
          <p:cNvPr id="5" name="Title 1"/>
          <p:cNvSpPr>
            <a:spLocks noGrp="1"/>
          </p:cNvSpPr>
          <p:nvPr>
            <p:ph type="title"/>
          </p:nvPr>
        </p:nvSpPr>
        <p:spPr>
          <a:xfrm>
            <a:off x="251520" y="188640"/>
            <a:ext cx="7416824" cy="720080"/>
          </a:xfrm>
        </p:spPr>
        <p:txBody>
          <a:bodyPr/>
          <a:lstStyle/>
          <a:p>
            <a:pPr algn="l">
              <a:lnSpc>
                <a:spcPct val="100000"/>
              </a:lnSpc>
            </a:pPr>
            <a:r>
              <a:rPr lang="en-AU" sz="3600" dirty="0">
                <a:solidFill>
                  <a:srgbClr val="003055"/>
                </a:solidFill>
                <a:latin typeface="Calibri" panose="020F0502020204030204" pitchFamily="34" charset="0"/>
              </a:rPr>
              <a:t>Build access not barriers</a:t>
            </a:r>
          </a:p>
        </p:txBody>
      </p:sp>
    </p:spTree>
    <p:extLst>
      <p:ext uri="{BB962C8B-B14F-4D97-AF65-F5344CB8AC3E}">
        <p14:creationId xmlns:p14="http://schemas.microsoft.com/office/powerpoint/2010/main" val="232525553"/>
      </p:ext>
    </p:extLst>
  </p:cSld>
  <p:clrMapOvr>
    <a:masterClrMapping/>
  </p:clrMapOvr>
  <mc:AlternateContent xmlns:mc="http://schemas.openxmlformats.org/markup-compatibility/2006" xmlns:p14="http://schemas.microsoft.com/office/powerpoint/2010/main">
    <mc:Choice Requires="p14">
      <p:transition p14:dur="0" advTm="13112"/>
    </mc:Choice>
    <mc:Fallback xmlns="">
      <p:transition advTm="1311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24</a:t>
            </a:fld>
            <a:endParaRPr lang="en-AU" dirty="0"/>
          </a:p>
        </p:txBody>
      </p:sp>
      <p:pic>
        <p:nvPicPr>
          <p:cNvPr id="6147" name="Picture 3" descr="Wheelchair ramp with sign in the middle that would be impass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57615"/>
            <a:ext cx="9146334" cy="463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E27246AE-D0FF-42A7-A5B0-1A7CFDD7642C}"/>
              </a:ext>
            </a:extLst>
          </p:cNvPr>
          <p:cNvSpPr>
            <a:spLocks noGrp="1"/>
          </p:cNvSpPr>
          <p:nvPr>
            <p:ph type="title"/>
          </p:nvPr>
        </p:nvSpPr>
        <p:spPr>
          <a:xfrm>
            <a:off x="628650" y="365126"/>
            <a:ext cx="7886700" cy="492489"/>
          </a:xfrm>
        </p:spPr>
        <p:txBody>
          <a:bodyPr>
            <a:normAutofit fontScale="90000"/>
          </a:bodyPr>
          <a:lstStyle/>
          <a:p>
            <a:r>
              <a:rPr lang="en-AU" dirty="0">
                <a:solidFill>
                  <a:schemeClr val="bg1"/>
                </a:solidFill>
              </a:rPr>
              <a:t>Putting blockers in the way</a:t>
            </a:r>
          </a:p>
        </p:txBody>
      </p:sp>
    </p:spTree>
    <p:extLst>
      <p:ext uri="{BB962C8B-B14F-4D97-AF65-F5344CB8AC3E}">
        <p14:creationId xmlns:p14="http://schemas.microsoft.com/office/powerpoint/2010/main" val="2462234804"/>
      </p:ext>
    </p:extLst>
  </p:cSld>
  <p:clrMapOvr>
    <a:masterClrMapping/>
  </p:clrMapOvr>
  <mc:AlternateContent xmlns:mc="http://schemas.openxmlformats.org/markup-compatibility/2006" xmlns:p14="http://schemas.microsoft.com/office/powerpoint/2010/main">
    <mc:Choice Requires="p14">
      <p:transition p14:dur="0" advTm="19683"/>
    </mc:Choice>
    <mc:Fallback xmlns="">
      <p:transition advTm="1968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72400" y="6381328"/>
            <a:ext cx="277194" cy="288033"/>
          </a:xfrm>
        </p:spPr>
        <p:txBody>
          <a:bodyPr/>
          <a:lstStyle/>
          <a:p>
            <a:fld id="{F90AD231-3A43-451F-92D4-15D20D94E68A}" type="slidenum">
              <a:rPr lang="en-AU" smtClean="0"/>
              <a:pPr/>
              <a:t>25</a:t>
            </a:fld>
            <a:endParaRPr lang="en-AU" dirty="0"/>
          </a:p>
        </p:txBody>
      </p:sp>
      <p:grpSp>
        <p:nvGrpSpPr>
          <p:cNvPr id="23" name="Group 22" title="step 6"/>
          <p:cNvGrpSpPr/>
          <p:nvPr/>
        </p:nvGrpSpPr>
        <p:grpSpPr>
          <a:xfrm>
            <a:off x="3058418" y="4797152"/>
            <a:ext cx="1225550" cy="852811"/>
            <a:chOff x="1212904" y="4233710"/>
            <a:chExt cx="1225550" cy="852811"/>
          </a:xfrm>
        </p:grpSpPr>
        <p:pic>
          <p:nvPicPr>
            <p:cNvPr id="1026" name="Picture 2" title="pause butt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2904" y="4653134"/>
              <a:ext cx="1225550" cy="433387"/>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2" name="Oval 21"/>
            <p:cNvSpPr/>
            <p:nvPr/>
          </p:nvSpPr>
          <p:spPr>
            <a:xfrm>
              <a:off x="1576176" y="4233710"/>
              <a:ext cx="504056" cy="50405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6</a:t>
              </a:r>
            </a:p>
          </p:txBody>
        </p:sp>
      </p:grpSp>
      <p:grpSp>
        <p:nvGrpSpPr>
          <p:cNvPr id="17" name="Group 16" title="step 4"/>
          <p:cNvGrpSpPr/>
          <p:nvPr/>
        </p:nvGrpSpPr>
        <p:grpSpPr>
          <a:xfrm>
            <a:off x="6279417" y="3066306"/>
            <a:ext cx="2278385" cy="752500"/>
            <a:chOff x="5365081" y="3066306"/>
            <a:chExt cx="2278385" cy="752500"/>
          </a:xfrm>
        </p:grpSpPr>
        <p:pic>
          <p:nvPicPr>
            <p:cNvPr id="1027" name="Picture 3" title="event warn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5081" y="3321919"/>
              <a:ext cx="2152650" cy="496887"/>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0" name="Oval 19"/>
            <p:cNvSpPr/>
            <p:nvPr/>
          </p:nvSpPr>
          <p:spPr>
            <a:xfrm>
              <a:off x="7139410" y="3066306"/>
              <a:ext cx="504056" cy="50405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4</a:t>
              </a:r>
            </a:p>
          </p:txBody>
        </p:sp>
      </p:grpSp>
      <p:grpSp>
        <p:nvGrpSpPr>
          <p:cNvPr id="16" name="Group 15" title="step 3"/>
          <p:cNvGrpSpPr/>
          <p:nvPr/>
        </p:nvGrpSpPr>
        <p:grpSpPr>
          <a:xfrm>
            <a:off x="6876255" y="2132856"/>
            <a:ext cx="1681547" cy="1133756"/>
            <a:chOff x="5627241" y="1943312"/>
            <a:chExt cx="1681547" cy="1133756"/>
          </a:xfrm>
        </p:grpSpPr>
        <p:pic>
          <p:nvPicPr>
            <p:cNvPr id="1030" name="Picture 6" title="language support in p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7241" y="1943312"/>
              <a:ext cx="1429519" cy="1133756"/>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9" name="Oval 18"/>
            <p:cNvSpPr/>
            <p:nvPr/>
          </p:nvSpPr>
          <p:spPr>
            <a:xfrm>
              <a:off x="6804732" y="1964277"/>
              <a:ext cx="504056" cy="50405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3</a:t>
              </a:r>
            </a:p>
          </p:txBody>
        </p:sp>
      </p:grpSp>
      <p:grpSp>
        <p:nvGrpSpPr>
          <p:cNvPr id="15" name="Group 14" title="step 2"/>
          <p:cNvGrpSpPr/>
          <p:nvPr/>
        </p:nvGrpSpPr>
        <p:grpSpPr>
          <a:xfrm>
            <a:off x="4240655" y="1412776"/>
            <a:ext cx="3594100" cy="742548"/>
            <a:chOff x="2991641" y="1084565"/>
            <a:chExt cx="3594100" cy="742548"/>
          </a:xfrm>
        </p:grpSpPr>
        <p:pic>
          <p:nvPicPr>
            <p:cNvPr id="1029" name="Picture 5" title="visible keyboard focu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1641" y="1412776"/>
              <a:ext cx="3594100" cy="414337"/>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8" name="Oval 17"/>
            <p:cNvSpPr/>
            <p:nvPr/>
          </p:nvSpPr>
          <p:spPr>
            <a:xfrm>
              <a:off x="3827042" y="1084565"/>
              <a:ext cx="504056" cy="50405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2</a:t>
              </a:r>
            </a:p>
          </p:txBody>
        </p:sp>
      </p:grpSp>
      <p:grpSp>
        <p:nvGrpSpPr>
          <p:cNvPr id="14" name="Group 13" title="step one"/>
          <p:cNvGrpSpPr/>
          <p:nvPr/>
        </p:nvGrpSpPr>
        <p:grpSpPr>
          <a:xfrm>
            <a:off x="1912287" y="1668939"/>
            <a:ext cx="2136775" cy="1106103"/>
            <a:chOff x="323528" y="1619944"/>
            <a:chExt cx="2136775" cy="1106103"/>
          </a:xfrm>
        </p:grpSpPr>
        <p:pic>
          <p:nvPicPr>
            <p:cNvPr id="1028" name="Picture 4" title="skip lin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1619944"/>
              <a:ext cx="2136775" cy="854075"/>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2" name="Oval 11"/>
            <p:cNvSpPr/>
            <p:nvPr/>
          </p:nvSpPr>
          <p:spPr>
            <a:xfrm>
              <a:off x="887859" y="2221991"/>
              <a:ext cx="504056" cy="50405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1</a:t>
              </a:r>
            </a:p>
          </p:txBody>
        </p:sp>
      </p:grpSp>
      <p:sp>
        <p:nvSpPr>
          <p:cNvPr id="21" name="Oval 20"/>
          <p:cNvSpPr/>
          <p:nvPr/>
        </p:nvSpPr>
        <p:spPr>
          <a:xfrm>
            <a:off x="5724128" y="4653134"/>
            <a:ext cx="504056" cy="50405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5</a:t>
            </a:r>
          </a:p>
        </p:txBody>
      </p:sp>
      <p:pic>
        <p:nvPicPr>
          <p:cNvPr id="7" name="Content Placeholder 6" descr="home page from DSC showing 6 points of accessibility assistance"/>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3321194" y="2211545"/>
            <a:ext cx="3987110" cy="4032448"/>
          </a:xfrm>
          <a:ln>
            <a:solidFill>
              <a:schemeClr val="tx1"/>
            </a:solidFill>
          </a:ln>
          <a:effectLst>
            <a:outerShdw blurRad="50800" dist="38100" dir="2700000" algn="tl" rotWithShape="0">
              <a:prstClr val="black">
                <a:alpha val="40000"/>
              </a:prstClr>
            </a:outerShdw>
          </a:effectLst>
        </p:spPr>
      </p:pic>
      <p:sp>
        <p:nvSpPr>
          <p:cNvPr id="13" name="TextBox 12"/>
          <p:cNvSpPr txBox="1"/>
          <p:nvPr/>
        </p:nvSpPr>
        <p:spPr>
          <a:xfrm>
            <a:off x="236712" y="2909464"/>
            <a:ext cx="2592288" cy="2139047"/>
          </a:xfrm>
          <a:prstGeom prst="rect">
            <a:avLst/>
          </a:prstGeom>
          <a:noFill/>
        </p:spPr>
        <p:txBody>
          <a:bodyPr wrap="square" rtlCol="0">
            <a:spAutoFit/>
          </a:bodyPr>
          <a:lstStyle/>
          <a:p>
            <a:pPr marL="342900" indent="-342900">
              <a:spcAft>
                <a:spcPts val="600"/>
              </a:spcAft>
              <a:buFont typeface="+mj-lt"/>
              <a:buAutoNum type="arabicPeriod"/>
            </a:pPr>
            <a:r>
              <a:rPr lang="en-AU" dirty="0"/>
              <a:t>Skip links</a:t>
            </a:r>
          </a:p>
          <a:p>
            <a:pPr marL="342900" indent="-342900">
              <a:spcAft>
                <a:spcPts val="600"/>
              </a:spcAft>
              <a:buFont typeface="+mj-lt"/>
              <a:buAutoNum type="arabicPeriod"/>
            </a:pPr>
            <a:r>
              <a:rPr lang="en-AU" dirty="0"/>
              <a:t>Clear focus</a:t>
            </a:r>
          </a:p>
          <a:p>
            <a:pPr marL="342900" indent="-342900">
              <a:spcAft>
                <a:spcPts val="600"/>
              </a:spcAft>
              <a:buFont typeface="+mj-lt"/>
              <a:buAutoNum type="arabicPeriod"/>
            </a:pPr>
            <a:r>
              <a:rPr lang="en-AU" dirty="0"/>
              <a:t>Language support</a:t>
            </a:r>
          </a:p>
          <a:p>
            <a:pPr marL="342900" indent="-342900">
              <a:spcAft>
                <a:spcPts val="600"/>
              </a:spcAft>
              <a:buFont typeface="+mj-lt"/>
              <a:buAutoNum type="arabicPeriod"/>
            </a:pPr>
            <a:r>
              <a:rPr lang="en-AU" dirty="0"/>
              <a:t>Event warnings</a:t>
            </a:r>
          </a:p>
          <a:p>
            <a:pPr marL="342900" indent="-342900">
              <a:spcAft>
                <a:spcPts val="600"/>
              </a:spcAft>
              <a:buFont typeface="+mj-lt"/>
              <a:buAutoNum type="arabicPeriod"/>
            </a:pPr>
            <a:r>
              <a:rPr lang="en-AU" dirty="0"/>
              <a:t>Sufficient contrast</a:t>
            </a:r>
          </a:p>
          <a:p>
            <a:pPr marL="342900" indent="-342900">
              <a:spcAft>
                <a:spcPts val="600"/>
              </a:spcAft>
              <a:buFont typeface="+mj-lt"/>
              <a:buAutoNum type="arabicPeriod"/>
            </a:pPr>
            <a:r>
              <a:rPr lang="en-AU" dirty="0"/>
              <a:t>Control over media</a:t>
            </a:r>
          </a:p>
        </p:txBody>
      </p:sp>
      <p:sp>
        <p:nvSpPr>
          <p:cNvPr id="2" name="Title 1"/>
          <p:cNvSpPr>
            <a:spLocks noGrp="1"/>
          </p:cNvSpPr>
          <p:nvPr>
            <p:ph type="title"/>
          </p:nvPr>
        </p:nvSpPr>
        <p:spPr/>
        <p:txBody>
          <a:bodyPr/>
          <a:lstStyle/>
          <a:p>
            <a:r>
              <a:rPr lang="en-AU" dirty="0"/>
              <a:t>Accessibility: Small differences, big benefits</a:t>
            </a:r>
          </a:p>
        </p:txBody>
      </p:sp>
    </p:spTree>
    <p:custDataLst>
      <p:tags r:id="rId1"/>
    </p:custDataLst>
    <p:extLst>
      <p:ext uri="{BB962C8B-B14F-4D97-AF65-F5344CB8AC3E}">
        <p14:creationId xmlns:p14="http://schemas.microsoft.com/office/powerpoint/2010/main" val="3069615178"/>
      </p:ext>
    </p:extLst>
  </p:cSld>
  <p:clrMapOvr>
    <a:masterClrMapping/>
  </p:clrMapOvr>
  <mc:AlternateContent xmlns:mc="http://schemas.openxmlformats.org/markup-compatibility/2006" xmlns:p14="http://schemas.microsoft.com/office/powerpoint/2010/main">
    <mc:Choice Requires="p14">
      <p:transition p14:dur="0" advTm="228187"/>
    </mc:Choice>
    <mc:Fallback xmlns="">
      <p:transition advTm="2281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C0F182-2042-4995-A890-496BA584960C}"/>
              </a:ext>
            </a:extLst>
          </p:cNvPr>
          <p:cNvSpPr>
            <a:spLocks noGrp="1"/>
          </p:cNvSpPr>
          <p:nvPr>
            <p:ph type="title"/>
          </p:nvPr>
        </p:nvSpPr>
        <p:spPr/>
        <p:txBody>
          <a:bodyPr/>
          <a:lstStyle/>
          <a:p>
            <a:r>
              <a:rPr lang="en-AU" dirty="0"/>
              <a:t>Know your customer’s needs</a:t>
            </a:r>
          </a:p>
        </p:txBody>
      </p:sp>
      <p:pic>
        <p:nvPicPr>
          <p:cNvPr id="5" name="Content Placeholder 4" descr="Cartoon image telling someone they can view a manual for installing a new drive on a CD"/>
          <p:cNvPicPr>
            <a:picLocks noGrp="1" noChangeAspect="1"/>
          </p:cNvPicPr>
          <p:nvPr>
            <p:ph idx="1"/>
          </p:nvPr>
        </p:nvPicPr>
        <p:blipFill>
          <a:blip r:embed="rId3"/>
          <a:stretch>
            <a:fillRect/>
          </a:stretch>
        </p:blipFill>
        <p:spPr>
          <a:xfrm>
            <a:off x="736918" y="1412776"/>
            <a:ext cx="7400696" cy="4176464"/>
          </a:xfrm>
          <a:prstGeom prst="rect">
            <a:avLst/>
          </a:prstGeom>
        </p:spPr>
      </p:pic>
      <p:sp>
        <p:nvSpPr>
          <p:cNvPr id="4" name="Slide Number Placeholder 3"/>
          <p:cNvSpPr>
            <a:spLocks noGrp="1"/>
          </p:cNvSpPr>
          <p:nvPr>
            <p:ph type="sldNum" sz="quarter" idx="12"/>
          </p:nvPr>
        </p:nvSpPr>
        <p:spPr/>
        <p:txBody>
          <a:bodyPr/>
          <a:lstStyle/>
          <a:p>
            <a:fld id="{F90AD231-3A43-451F-92D4-15D20D94E68A}" type="slidenum">
              <a:rPr lang="en-AU" smtClean="0"/>
              <a:pPr/>
              <a:t>26</a:t>
            </a:fld>
            <a:endParaRPr lang="en-AU" dirty="0"/>
          </a:p>
        </p:txBody>
      </p:sp>
    </p:spTree>
    <p:extLst>
      <p:ext uri="{BB962C8B-B14F-4D97-AF65-F5344CB8AC3E}">
        <p14:creationId xmlns:p14="http://schemas.microsoft.com/office/powerpoint/2010/main" val="3783917670"/>
      </p:ext>
    </p:extLst>
  </p:cSld>
  <p:clrMapOvr>
    <a:masterClrMapping/>
  </p:clrMapOvr>
  <mc:AlternateContent xmlns:mc="http://schemas.openxmlformats.org/markup-compatibility/2006" xmlns:p14="http://schemas.microsoft.com/office/powerpoint/2010/main">
    <mc:Choice Requires="p14">
      <p:transition p14:dur="0" advTm="31123"/>
    </mc:Choice>
    <mc:Fallback xmlns="">
      <p:transition advTm="3112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lowered counter to enable someone in a wheelchair to access sales desk"/>
          <p:cNvPicPr>
            <a:picLocks noGrp="1" noChangeAspect="1"/>
          </p:cNvPicPr>
          <p:nvPr>
            <p:ph idx="1"/>
          </p:nvPr>
        </p:nvPicPr>
        <p:blipFill>
          <a:blip r:embed="rId3"/>
          <a:stretch>
            <a:fillRect/>
          </a:stretch>
        </p:blipFill>
        <p:spPr>
          <a:xfrm>
            <a:off x="2555776" y="1916832"/>
            <a:ext cx="4969772" cy="4165839"/>
          </a:xfrm>
          <a:prstGeom prst="rect">
            <a:avLst/>
          </a:prstGeom>
          <a:noFill/>
          <a:ln w="76200">
            <a:solidFill>
              <a:schemeClr val="bg1"/>
            </a:solidFill>
            <a:miter lim="800000"/>
            <a:headEnd/>
            <a:tailEnd/>
          </a:ln>
          <a:effectLst>
            <a:outerShdw blurRad="50800" dist="38100" dir="2700000" sx="101000" sy="101000" algn="tl" rotWithShape="0">
              <a:prstClr val="black">
                <a:alpha val="45000"/>
              </a:prstClr>
            </a:outerShdw>
          </a:effectLst>
        </p:spPr>
      </p:pic>
      <p:sp>
        <p:nvSpPr>
          <p:cNvPr id="2" name="Title 1">
            <a:extLst>
              <a:ext uri="{FF2B5EF4-FFF2-40B4-BE49-F238E27FC236}">
                <a16:creationId xmlns:a16="http://schemas.microsoft.com/office/drawing/2014/main" id="{54CBC38E-C35C-4E5C-8326-9AE76C9A3A5D}"/>
              </a:ext>
            </a:extLst>
          </p:cNvPr>
          <p:cNvSpPr>
            <a:spLocks noGrp="1"/>
          </p:cNvSpPr>
          <p:nvPr>
            <p:ph type="title"/>
          </p:nvPr>
        </p:nvSpPr>
        <p:spPr>
          <a:xfrm>
            <a:off x="251520" y="404664"/>
            <a:ext cx="8229600" cy="1296144"/>
          </a:xfrm>
        </p:spPr>
        <p:txBody>
          <a:bodyPr/>
          <a:lstStyle/>
          <a:p>
            <a:r>
              <a:rPr lang="en-AU" dirty="0"/>
              <a:t>Looking at accessibility issues and the associated WCAG 2.0 Guidelines</a:t>
            </a:r>
          </a:p>
        </p:txBody>
      </p:sp>
      <p:sp>
        <p:nvSpPr>
          <p:cNvPr id="4" name="Slide Number Placeholder 3"/>
          <p:cNvSpPr>
            <a:spLocks noGrp="1"/>
          </p:cNvSpPr>
          <p:nvPr>
            <p:ph type="sldNum" sz="quarter" idx="12"/>
          </p:nvPr>
        </p:nvSpPr>
        <p:spPr/>
        <p:txBody>
          <a:bodyPr/>
          <a:lstStyle/>
          <a:p>
            <a:fld id="{F90AD231-3A43-451F-92D4-15D20D94E68A}" type="slidenum">
              <a:rPr lang="en-AU" smtClean="0"/>
              <a:pPr/>
              <a:t>27</a:t>
            </a:fld>
            <a:endParaRPr lang="en-AU" dirty="0"/>
          </a:p>
        </p:txBody>
      </p:sp>
    </p:spTree>
    <p:extLst>
      <p:ext uri="{BB962C8B-B14F-4D97-AF65-F5344CB8AC3E}">
        <p14:creationId xmlns:p14="http://schemas.microsoft.com/office/powerpoint/2010/main" val="3496422745"/>
      </p:ext>
    </p:extLst>
  </p:cSld>
  <p:clrMapOvr>
    <a:masterClrMapping/>
  </p:clrMapOvr>
  <mc:AlternateContent xmlns:mc="http://schemas.openxmlformats.org/markup-compatibility/2006" xmlns:p14="http://schemas.microsoft.com/office/powerpoint/2010/main">
    <mc:Choice Requires="p14">
      <p:transition p14:dur="0" advTm="30656"/>
    </mc:Choice>
    <mc:Fallback xmlns="">
      <p:transition advTm="3065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28</a:t>
            </a:fld>
            <a:endParaRPr lang="en-AU" dirty="0"/>
          </a:p>
        </p:txBody>
      </p:sp>
      <p:sp>
        <p:nvSpPr>
          <p:cNvPr id="3" name="TextBox 2"/>
          <p:cNvSpPr txBox="1"/>
          <p:nvPr/>
        </p:nvSpPr>
        <p:spPr>
          <a:xfrm>
            <a:off x="4283968" y="1124744"/>
            <a:ext cx="4464496" cy="3785652"/>
          </a:xfrm>
          <a:prstGeom prst="rect">
            <a:avLst/>
          </a:prstGeom>
          <a:noFill/>
        </p:spPr>
        <p:txBody>
          <a:bodyPr wrap="square" rtlCol="0">
            <a:spAutoFit/>
          </a:bodyPr>
          <a:lstStyle/>
          <a:p>
            <a:r>
              <a:rPr lang="en-AU" b="1" dirty="0"/>
              <a:t>WCAG 2.0</a:t>
            </a:r>
          </a:p>
          <a:p>
            <a:endParaRPr lang="en-AU" sz="1600" b="1" dirty="0"/>
          </a:p>
          <a:p>
            <a:r>
              <a:rPr lang="en-AU" sz="1600" b="1" dirty="0"/>
              <a:t>2.4.4 Link Purpose (In Context):</a:t>
            </a:r>
            <a:r>
              <a:rPr lang="en-AU" sz="1600" dirty="0"/>
              <a:t> </a:t>
            </a:r>
          </a:p>
          <a:p>
            <a:r>
              <a:rPr lang="en-AU" sz="1600" dirty="0"/>
              <a:t>The </a:t>
            </a:r>
            <a:r>
              <a:rPr lang="en-AU" sz="1600" dirty="0">
                <a:hlinkClick r:id="rId3" tooltip="definition: link purpose"/>
              </a:rPr>
              <a:t>purpose of each link</a:t>
            </a:r>
            <a:r>
              <a:rPr lang="en-AU" sz="1600" dirty="0"/>
              <a:t> can be determined from the link text alone or from the link text together with its </a:t>
            </a:r>
            <a:r>
              <a:rPr lang="en-AU" sz="1600" dirty="0">
                <a:hlinkClick r:id="rId4" tooltip="definition: programmatically determined link context"/>
              </a:rPr>
              <a:t>programmatically determined link context</a:t>
            </a:r>
            <a:r>
              <a:rPr lang="en-AU" sz="1600" dirty="0"/>
              <a:t>, except where the purpose of the link would be </a:t>
            </a:r>
            <a:r>
              <a:rPr lang="en-AU" sz="1600" dirty="0">
                <a:hlinkClick r:id="rId5" tooltip="definition: ambiguous to users in general"/>
              </a:rPr>
              <a:t>ambiguous to users in general</a:t>
            </a:r>
            <a:r>
              <a:rPr lang="en-AU" sz="1600" dirty="0"/>
              <a:t>. (Level A)</a:t>
            </a:r>
          </a:p>
          <a:p>
            <a:endParaRPr lang="en-AU" sz="1600" dirty="0"/>
          </a:p>
          <a:p>
            <a:r>
              <a:rPr lang="en-AU" sz="1600" b="1" dirty="0"/>
              <a:t>2.4.9 Link Purpose (Link Only):</a:t>
            </a:r>
            <a:r>
              <a:rPr lang="en-AU" sz="1600" dirty="0"/>
              <a:t> </a:t>
            </a:r>
          </a:p>
          <a:p>
            <a:r>
              <a:rPr lang="en-AU" sz="1600" dirty="0"/>
              <a:t>A </a:t>
            </a:r>
            <a:r>
              <a:rPr lang="en-AU" sz="1600" dirty="0">
                <a:hlinkClick r:id="rId6" tooltip="definition: mechanism"/>
              </a:rPr>
              <a:t>mechanism</a:t>
            </a:r>
            <a:r>
              <a:rPr lang="en-AU" sz="1600" dirty="0"/>
              <a:t> is available to allow the purpose of each link to be identified from link text alone, except where the purpose of the link would be </a:t>
            </a:r>
            <a:r>
              <a:rPr lang="en-AU" sz="1600" dirty="0">
                <a:hlinkClick r:id="rId5" tooltip="definition: ambiguous to users in general"/>
              </a:rPr>
              <a:t>ambiguous to users in general</a:t>
            </a:r>
            <a:r>
              <a:rPr lang="en-AU" sz="1600" dirty="0"/>
              <a:t>. (Level AAA)</a:t>
            </a:r>
          </a:p>
        </p:txBody>
      </p:sp>
      <p:pic>
        <p:nvPicPr>
          <p:cNvPr id="5" name="Content Placeholder 4" descr="list of links shown by NVDA and demonstrating the inappropriate link text of 'img1'"/>
          <p:cNvPicPr>
            <a:picLocks noGrp="1" noChangeAspect="1"/>
          </p:cNvPicPr>
          <p:nvPr>
            <p:ph idx="1"/>
          </p:nvPr>
        </p:nvPicPr>
        <p:blipFill>
          <a:blip r:embed="rId7"/>
          <a:stretch>
            <a:fillRect/>
          </a:stretch>
        </p:blipFill>
        <p:spPr>
          <a:xfrm>
            <a:off x="467544" y="1124744"/>
            <a:ext cx="3576487" cy="4999130"/>
          </a:xfrm>
          <a:prstGeom prst="rect">
            <a:avLst/>
          </a:prstGeom>
        </p:spPr>
      </p:pic>
      <p:sp>
        <p:nvSpPr>
          <p:cNvPr id="2" name="Title 1"/>
          <p:cNvSpPr>
            <a:spLocks noGrp="1"/>
          </p:cNvSpPr>
          <p:nvPr>
            <p:ph type="title"/>
          </p:nvPr>
        </p:nvSpPr>
        <p:spPr/>
        <p:txBody>
          <a:bodyPr/>
          <a:lstStyle/>
          <a:p>
            <a:r>
              <a:rPr lang="en-AU" dirty="0"/>
              <a:t>Links need to make sense out of context</a:t>
            </a:r>
          </a:p>
        </p:txBody>
      </p:sp>
    </p:spTree>
    <p:extLst>
      <p:ext uri="{BB962C8B-B14F-4D97-AF65-F5344CB8AC3E}">
        <p14:creationId xmlns:p14="http://schemas.microsoft.com/office/powerpoint/2010/main" val="1514580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68952" cy="764704"/>
          </a:xfrm>
        </p:spPr>
        <p:txBody>
          <a:bodyPr/>
          <a:lstStyle/>
          <a:p>
            <a:r>
              <a:rPr lang="en-AU" dirty="0"/>
              <a:t>Using links with the same name</a:t>
            </a:r>
          </a:p>
        </p:txBody>
      </p:sp>
      <p:pic>
        <p:nvPicPr>
          <p:cNvPr id="5" name="Content Placeholder 4" descr="Numerous links all with the same link name of 'Government Gazette WA'"/>
          <p:cNvPicPr>
            <a:picLocks noGrp="1" noChangeAspect="1"/>
          </p:cNvPicPr>
          <p:nvPr>
            <p:ph idx="1"/>
          </p:nvPr>
        </p:nvPicPr>
        <p:blipFill>
          <a:blip r:embed="rId3"/>
          <a:stretch>
            <a:fillRect/>
          </a:stretch>
        </p:blipFill>
        <p:spPr>
          <a:xfrm>
            <a:off x="2123729" y="923989"/>
            <a:ext cx="4867786" cy="5097399"/>
          </a:xfrm>
          <a:prstGeom prst="rect">
            <a:avLst/>
          </a:prstGeom>
        </p:spPr>
      </p:pic>
      <p:sp>
        <p:nvSpPr>
          <p:cNvPr id="4" name="Slide Number Placeholder 3"/>
          <p:cNvSpPr>
            <a:spLocks noGrp="1"/>
          </p:cNvSpPr>
          <p:nvPr>
            <p:ph type="sldNum" sz="quarter" idx="12"/>
          </p:nvPr>
        </p:nvSpPr>
        <p:spPr/>
        <p:txBody>
          <a:bodyPr/>
          <a:lstStyle/>
          <a:p>
            <a:fld id="{F90AD231-3A43-451F-92D4-15D20D94E68A}" type="slidenum">
              <a:rPr lang="en-AU" smtClean="0"/>
              <a:pPr/>
              <a:t>29</a:t>
            </a:fld>
            <a:endParaRPr lang="en-AU" dirty="0"/>
          </a:p>
        </p:txBody>
      </p:sp>
    </p:spTree>
    <p:extLst>
      <p:ext uri="{BB962C8B-B14F-4D97-AF65-F5344CB8AC3E}">
        <p14:creationId xmlns:p14="http://schemas.microsoft.com/office/powerpoint/2010/main" val="4142134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title="disability is not ina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615"/>
            <a:ext cx="9144000" cy="463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6121" y="2105391"/>
            <a:ext cx="5929768" cy="1846535"/>
          </a:xfrm>
          <a:prstGeom prst="rect">
            <a:avLst/>
          </a:prstGeom>
          <a:noFill/>
        </p:spPr>
        <p:txBody>
          <a:bodyPr wrap="square" lIns="134464" tIns="107571" rIns="134464" bIns="107571" rtlCol="0">
            <a:spAutoFit/>
          </a:bodyPr>
          <a:lstStyle/>
          <a:p>
            <a:pPr algn="ctr">
              <a:lnSpc>
                <a:spcPct val="90000"/>
              </a:lnSpc>
              <a:spcAft>
                <a:spcPts val="441"/>
              </a:spcAft>
            </a:pPr>
            <a:r>
              <a:rPr lang="en-AU" sz="5882" dirty="0">
                <a:gradFill>
                  <a:gsLst>
                    <a:gs pos="2917">
                      <a:schemeClr val="tx1"/>
                    </a:gs>
                    <a:gs pos="30000">
                      <a:schemeClr val="tx1"/>
                    </a:gs>
                  </a:gsLst>
                  <a:lin ang="5400000" scaled="0"/>
                </a:gradFill>
                <a:latin typeface="Lucida Sans" panose="020B0602030504020204" pitchFamily="34" charset="0"/>
              </a:rPr>
              <a:t>DISABILITY IS NOT INABILITY</a:t>
            </a:r>
          </a:p>
        </p:txBody>
      </p:sp>
      <p:sp>
        <p:nvSpPr>
          <p:cNvPr id="7" name="Title 6">
            <a:extLst>
              <a:ext uri="{FF2B5EF4-FFF2-40B4-BE49-F238E27FC236}">
                <a16:creationId xmlns:a16="http://schemas.microsoft.com/office/drawing/2014/main" id="{E619A950-8C1C-46DC-B003-0CACA19F8B5D}"/>
              </a:ext>
            </a:extLst>
          </p:cNvPr>
          <p:cNvSpPr>
            <a:spLocks noGrp="1"/>
          </p:cNvSpPr>
          <p:nvPr>
            <p:ph type="title"/>
          </p:nvPr>
        </p:nvSpPr>
        <p:spPr>
          <a:xfrm>
            <a:off x="628650" y="365126"/>
            <a:ext cx="7886700" cy="492489"/>
          </a:xfrm>
        </p:spPr>
        <p:txBody>
          <a:bodyPr>
            <a:normAutofit fontScale="90000"/>
          </a:bodyPr>
          <a:lstStyle/>
          <a:p>
            <a:r>
              <a:rPr lang="en-AU" dirty="0">
                <a:solidFill>
                  <a:schemeClr val="bg1"/>
                </a:solidFill>
              </a:rPr>
              <a:t>Challenge the way you think</a:t>
            </a:r>
          </a:p>
        </p:txBody>
      </p:sp>
    </p:spTree>
    <p:extLst>
      <p:ext uri="{BB962C8B-B14F-4D97-AF65-F5344CB8AC3E}">
        <p14:creationId xmlns:p14="http://schemas.microsoft.com/office/powerpoint/2010/main" val="3907675417"/>
      </p:ext>
    </p:extLst>
  </p:cSld>
  <p:clrMapOvr>
    <a:masterClrMapping/>
  </p:clrMapOvr>
  <mc:AlternateContent xmlns:mc="http://schemas.openxmlformats.org/markup-compatibility/2006" xmlns:p14="http://schemas.microsoft.com/office/powerpoint/2010/main">
    <mc:Choice Requires="p14">
      <p:transition p14:dur="0" advTm="17819"/>
    </mc:Choice>
    <mc:Fallback xmlns="">
      <p:transition advTm="1781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30</a:t>
            </a:fld>
            <a:endParaRPr lang="en-AU" dirty="0"/>
          </a:p>
        </p:txBody>
      </p:sp>
      <p:sp>
        <p:nvSpPr>
          <p:cNvPr id="3" name="TextBox 2"/>
          <p:cNvSpPr txBox="1"/>
          <p:nvPr/>
        </p:nvSpPr>
        <p:spPr>
          <a:xfrm>
            <a:off x="4427984" y="1196752"/>
            <a:ext cx="4320480" cy="1815882"/>
          </a:xfrm>
          <a:prstGeom prst="rect">
            <a:avLst/>
          </a:prstGeom>
          <a:noFill/>
        </p:spPr>
        <p:txBody>
          <a:bodyPr wrap="square" rtlCol="0">
            <a:spAutoFit/>
          </a:bodyPr>
          <a:lstStyle/>
          <a:p>
            <a:r>
              <a:rPr lang="en-AU" sz="1600" b="1" dirty="0"/>
              <a:t>WCAG 2.0</a:t>
            </a:r>
          </a:p>
          <a:p>
            <a:endParaRPr lang="en-AU" sz="1600" b="1" dirty="0"/>
          </a:p>
          <a:p>
            <a:r>
              <a:rPr lang="en-AU" sz="1600" b="1" dirty="0"/>
              <a:t>1.4.4 Resize text:</a:t>
            </a:r>
            <a:r>
              <a:rPr lang="en-AU" sz="1600" dirty="0"/>
              <a:t> </a:t>
            </a:r>
          </a:p>
          <a:p>
            <a:r>
              <a:rPr lang="en-AU" sz="1600" dirty="0"/>
              <a:t>Except for </a:t>
            </a:r>
            <a:r>
              <a:rPr lang="en-AU" sz="1600" dirty="0">
                <a:hlinkClick r:id="rId3" tooltip="definition: captions"/>
              </a:rPr>
              <a:t>captions</a:t>
            </a:r>
            <a:r>
              <a:rPr lang="en-AU" sz="1600" dirty="0"/>
              <a:t> and </a:t>
            </a:r>
            <a:r>
              <a:rPr lang="en-AU" sz="1600" dirty="0">
                <a:hlinkClick r:id="rId4" tooltip="definition: image of text"/>
              </a:rPr>
              <a:t>images of text</a:t>
            </a:r>
            <a:r>
              <a:rPr lang="en-AU" sz="1600" dirty="0"/>
              <a:t>, </a:t>
            </a:r>
            <a:r>
              <a:rPr lang="en-AU" sz="1600" dirty="0">
                <a:hlinkClick r:id="rId5" tooltip="definition: text"/>
              </a:rPr>
              <a:t>text</a:t>
            </a:r>
            <a:r>
              <a:rPr lang="en-AU" sz="1600" dirty="0"/>
              <a:t> can be resized without </a:t>
            </a:r>
            <a:r>
              <a:rPr lang="en-AU" sz="1600" dirty="0">
                <a:hlinkClick r:id="rId6" tooltip="definition: assistive technology (as used in this document)"/>
              </a:rPr>
              <a:t>assistive technology</a:t>
            </a:r>
            <a:r>
              <a:rPr lang="en-AU" sz="1600" dirty="0"/>
              <a:t> up to 200 percent without loss of content or functionality. (Level AA)</a:t>
            </a:r>
          </a:p>
        </p:txBody>
      </p:sp>
      <p:pic>
        <p:nvPicPr>
          <p:cNvPr id="5" name="Content Placeholder 4" descr="Navigational items that overlap expansion image carets when re-sized to 200%"/>
          <p:cNvPicPr>
            <a:picLocks noGrp="1" noChangeAspect="1"/>
          </p:cNvPicPr>
          <p:nvPr>
            <p:ph idx="1"/>
          </p:nvPr>
        </p:nvPicPr>
        <p:blipFill>
          <a:blip r:embed="rId7"/>
          <a:stretch>
            <a:fillRect/>
          </a:stretch>
        </p:blipFill>
        <p:spPr>
          <a:xfrm>
            <a:off x="395536" y="1196752"/>
            <a:ext cx="3805705" cy="4705234"/>
          </a:xfrm>
          <a:prstGeom prst="rect">
            <a:avLst/>
          </a:prstGeom>
        </p:spPr>
      </p:pic>
      <p:sp>
        <p:nvSpPr>
          <p:cNvPr id="2" name="Title 1"/>
          <p:cNvSpPr>
            <a:spLocks noGrp="1"/>
          </p:cNvSpPr>
          <p:nvPr>
            <p:ph type="title"/>
          </p:nvPr>
        </p:nvSpPr>
        <p:spPr/>
        <p:txBody>
          <a:bodyPr/>
          <a:lstStyle/>
          <a:p>
            <a:r>
              <a:rPr lang="en-AU" dirty="0"/>
              <a:t>People need to enlarge text</a:t>
            </a:r>
          </a:p>
        </p:txBody>
      </p:sp>
    </p:spTree>
    <p:extLst>
      <p:ext uri="{BB962C8B-B14F-4D97-AF65-F5344CB8AC3E}">
        <p14:creationId xmlns:p14="http://schemas.microsoft.com/office/powerpoint/2010/main" val="3369974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31</a:t>
            </a:fld>
            <a:endParaRPr lang="en-AU" dirty="0"/>
          </a:p>
        </p:txBody>
      </p:sp>
      <p:pic>
        <p:nvPicPr>
          <p:cNvPr id="6" name="Picture 5" descr="poor colour contrast image with gradients"/>
          <p:cNvPicPr>
            <a:picLocks noChangeAspect="1"/>
          </p:cNvPicPr>
          <p:nvPr/>
        </p:nvPicPr>
        <p:blipFill>
          <a:blip r:embed="rId3"/>
          <a:stretch>
            <a:fillRect/>
          </a:stretch>
        </p:blipFill>
        <p:spPr>
          <a:xfrm>
            <a:off x="4355976" y="5631159"/>
            <a:ext cx="3603848" cy="690098"/>
          </a:xfrm>
          <a:prstGeom prst="rect">
            <a:avLst/>
          </a:prstGeom>
        </p:spPr>
      </p:pic>
      <p:pic>
        <p:nvPicPr>
          <p:cNvPr id="5" name="Picture 4" descr="Poor colour contrast image"/>
          <p:cNvPicPr>
            <a:picLocks noChangeAspect="1"/>
          </p:cNvPicPr>
          <p:nvPr/>
        </p:nvPicPr>
        <p:blipFill>
          <a:blip r:embed="rId4"/>
          <a:stretch>
            <a:fillRect/>
          </a:stretch>
        </p:blipFill>
        <p:spPr>
          <a:xfrm>
            <a:off x="1331640" y="4077637"/>
            <a:ext cx="6552727" cy="1389494"/>
          </a:xfrm>
          <a:prstGeom prst="rect">
            <a:avLst/>
          </a:prstGeom>
        </p:spPr>
      </p:pic>
      <p:pic>
        <p:nvPicPr>
          <p:cNvPr id="1028" name="Picture 4" descr="snagit image of colour contrast analyser showing fails for bad colou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52" y="3717032"/>
            <a:ext cx="2553801" cy="237626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395536" y="1340768"/>
            <a:ext cx="8291264" cy="2376264"/>
          </a:xfrm>
        </p:spPr>
        <p:txBody>
          <a:bodyPr>
            <a:normAutofit fontScale="92500" lnSpcReduction="20000"/>
          </a:bodyPr>
          <a:lstStyle/>
          <a:p>
            <a:pPr marL="0" indent="0">
              <a:buNone/>
            </a:pPr>
            <a:r>
              <a:rPr lang="en-AU" sz="1900" b="1" dirty="0">
                <a:solidFill>
                  <a:schemeClr val="tx1"/>
                </a:solidFill>
              </a:rPr>
              <a:t>WCAG 2.0</a:t>
            </a:r>
          </a:p>
          <a:p>
            <a:pPr marL="0" indent="0">
              <a:buNone/>
            </a:pPr>
            <a:r>
              <a:rPr lang="en-AU" sz="1600" b="1" dirty="0">
                <a:solidFill>
                  <a:schemeClr val="tx1"/>
                </a:solidFill>
              </a:rPr>
              <a:t>1.4.3 Contrast (Minimum):</a:t>
            </a:r>
            <a:r>
              <a:rPr lang="en-AU" sz="1600" dirty="0">
                <a:solidFill>
                  <a:schemeClr val="tx1"/>
                </a:solidFill>
              </a:rPr>
              <a:t> The visual presentation of </a:t>
            </a:r>
            <a:r>
              <a:rPr lang="en-AU" sz="1600" dirty="0">
                <a:solidFill>
                  <a:schemeClr val="tx1"/>
                </a:solidFill>
                <a:hlinkClick r:id="rId6" tooltip="definition: text"/>
              </a:rPr>
              <a:t>text</a:t>
            </a:r>
            <a:r>
              <a:rPr lang="en-AU" sz="1600" dirty="0">
                <a:solidFill>
                  <a:schemeClr val="tx1"/>
                </a:solidFill>
              </a:rPr>
              <a:t> and </a:t>
            </a:r>
            <a:r>
              <a:rPr lang="en-AU" sz="1600" dirty="0">
                <a:solidFill>
                  <a:schemeClr val="tx1"/>
                </a:solidFill>
                <a:hlinkClick r:id="rId7" tooltip="definition: image of text"/>
              </a:rPr>
              <a:t>images of text</a:t>
            </a:r>
            <a:r>
              <a:rPr lang="en-AU" sz="1600" dirty="0">
                <a:solidFill>
                  <a:schemeClr val="tx1"/>
                </a:solidFill>
              </a:rPr>
              <a:t> has a </a:t>
            </a:r>
            <a:r>
              <a:rPr lang="en-AU" sz="1600" dirty="0">
                <a:solidFill>
                  <a:schemeClr val="tx1"/>
                </a:solidFill>
                <a:hlinkClick r:id="rId8" tooltip="definition: contrast ratio"/>
              </a:rPr>
              <a:t>contrast ratio</a:t>
            </a:r>
            <a:r>
              <a:rPr lang="en-AU" sz="1600" dirty="0">
                <a:solidFill>
                  <a:schemeClr val="tx1"/>
                </a:solidFill>
              </a:rPr>
              <a:t> of at least 4.5:1, except for the following: (Level AA)</a:t>
            </a:r>
          </a:p>
          <a:p>
            <a:r>
              <a:rPr lang="en-AU" sz="1400" b="1" dirty="0">
                <a:solidFill>
                  <a:schemeClr val="tx1"/>
                </a:solidFill>
              </a:rPr>
              <a:t>Large Text: </a:t>
            </a:r>
            <a:r>
              <a:rPr lang="en-AU" sz="1400" dirty="0">
                <a:solidFill>
                  <a:schemeClr val="tx1"/>
                </a:solidFill>
                <a:hlinkClick r:id="rId9" tooltip="definition: large scale (text)"/>
              </a:rPr>
              <a:t>Large-scale</a:t>
            </a:r>
            <a:r>
              <a:rPr lang="en-AU" sz="1400" dirty="0">
                <a:solidFill>
                  <a:schemeClr val="tx1"/>
                </a:solidFill>
              </a:rPr>
              <a:t> text and images of large-scale text have a contrast ratio of at least 3:1;</a:t>
            </a:r>
          </a:p>
          <a:p>
            <a:r>
              <a:rPr lang="en-AU" sz="1400" b="1" dirty="0">
                <a:solidFill>
                  <a:schemeClr val="tx1"/>
                </a:solidFill>
              </a:rPr>
              <a:t>Incidental: </a:t>
            </a:r>
            <a:r>
              <a:rPr lang="en-AU" sz="1400" dirty="0">
                <a:solidFill>
                  <a:schemeClr val="tx1"/>
                </a:solidFill>
              </a:rPr>
              <a:t>Text or images of text that are part of an inactive </a:t>
            </a:r>
            <a:r>
              <a:rPr lang="en-AU" sz="1400" dirty="0">
                <a:solidFill>
                  <a:schemeClr val="tx1"/>
                </a:solidFill>
                <a:hlinkClick r:id="rId10" tooltip="definition: user interface component"/>
              </a:rPr>
              <a:t>user interface component</a:t>
            </a:r>
            <a:r>
              <a:rPr lang="en-AU" sz="1400" dirty="0">
                <a:solidFill>
                  <a:schemeClr val="tx1"/>
                </a:solidFill>
              </a:rPr>
              <a:t>, that are </a:t>
            </a:r>
            <a:r>
              <a:rPr lang="en-AU" sz="1400" dirty="0">
                <a:solidFill>
                  <a:schemeClr val="tx1"/>
                </a:solidFill>
                <a:hlinkClick r:id="rId11" tooltip="definition: pure decoration"/>
              </a:rPr>
              <a:t>pure decoration</a:t>
            </a:r>
            <a:r>
              <a:rPr lang="en-AU" sz="1400" dirty="0">
                <a:solidFill>
                  <a:schemeClr val="tx1"/>
                </a:solidFill>
              </a:rPr>
              <a:t>, that are not visible to anyone, or that are part of a picture that contains significant other visual content, have no contrast requirement.</a:t>
            </a:r>
          </a:p>
          <a:p>
            <a:r>
              <a:rPr lang="en-AU" sz="1400" b="1" dirty="0">
                <a:solidFill>
                  <a:schemeClr val="tx1"/>
                </a:solidFill>
              </a:rPr>
              <a:t>Logotypes: </a:t>
            </a:r>
            <a:r>
              <a:rPr lang="en-AU" sz="1400" dirty="0">
                <a:solidFill>
                  <a:schemeClr val="tx1"/>
                </a:solidFill>
              </a:rPr>
              <a:t>Text that is part of a logo or brand name has no minimum contrast requirement.</a:t>
            </a:r>
          </a:p>
          <a:p>
            <a:endParaRPr lang="en-AU" dirty="0"/>
          </a:p>
        </p:txBody>
      </p:sp>
      <p:sp>
        <p:nvSpPr>
          <p:cNvPr id="2" name="Title 1"/>
          <p:cNvSpPr>
            <a:spLocks noGrp="1"/>
          </p:cNvSpPr>
          <p:nvPr>
            <p:ph type="title"/>
          </p:nvPr>
        </p:nvSpPr>
        <p:spPr>
          <a:xfrm>
            <a:off x="251520" y="188640"/>
            <a:ext cx="8229600" cy="936104"/>
          </a:xfrm>
        </p:spPr>
        <p:txBody>
          <a:bodyPr/>
          <a:lstStyle/>
          <a:p>
            <a:r>
              <a:rPr lang="en-AU" sz="3200" dirty="0"/>
              <a:t>Colour Contrast Issues</a:t>
            </a:r>
          </a:p>
        </p:txBody>
      </p:sp>
    </p:spTree>
    <p:extLst>
      <p:ext uri="{BB962C8B-B14F-4D97-AF65-F5344CB8AC3E}">
        <p14:creationId xmlns:p14="http://schemas.microsoft.com/office/powerpoint/2010/main" val="1388712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32</a:t>
            </a:fld>
            <a:endParaRPr lang="en-AU" dirty="0"/>
          </a:p>
        </p:txBody>
      </p:sp>
      <p:pic>
        <p:nvPicPr>
          <p:cNvPr id="5" name="Picture 4" descr="map showing property location and using colour to show the lot's position"/>
          <p:cNvPicPr>
            <a:picLocks noChangeAspect="1"/>
          </p:cNvPicPr>
          <p:nvPr/>
        </p:nvPicPr>
        <p:blipFill>
          <a:blip r:embed="rId3"/>
          <a:stretch>
            <a:fillRect/>
          </a:stretch>
        </p:blipFill>
        <p:spPr>
          <a:xfrm>
            <a:off x="1236769" y="2500861"/>
            <a:ext cx="7138134" cy="3016371"/>
          </a:xfrm>
          <a:prstGeom prst="rect">
            <a:avLst/>
          </a:prstGeom>
        </p:spPr>
      </p:pic>
      <p:sp>
        <p:nvSpPr>
          <p:cNvPr id="3" name="Content Placeholder 2"/>
          <p:cNvSpPr>
            <a:spLocks noGrp="1"/>
          </p:cNvSpPr>
          <p:nvPr>
            <p:ph idx="1"/>
          </p:nvPr>
        </p:nvSpPr>
        <p:spPr/>
        <p:txBody>
          <a:bodyPr/>
          <a:lstStyle/>
          <a:p>
            <a:r>
              <a:rPr lang="en-AU" dirty="0"/>
              <a:t>How would this work if you were colour blind or had low vision?</a:t>
            </a:r>
          </a:p>
          <a:p>
            <a:endParaRPr lang="en-AU" dirty="0"/>
          </a:p>
        </p:txBody>
      </p:sp>
      <p:sp>
        <p:nvSpPr>
          <p:cNvPr id="2" name="Title 1"/>
          <p:cNvSpPr>
            <a:spLocks noGrp="1"/>
          </p:cNvSpPr>
          <p:nvPr>
            <p:ph type="title"/>
          </p:nvPr>
        </p:nvSpPr>
        <p:spPr/>
        <p:txBody>
          <a:bodyPr/>
          <a:lstStyle/>
          <a:p>
            <a:r>
              <a:rPr lang="en-AU" dirty="0"/>
              <a:t>More colour issues</a:t>
            </a:r>
          </a:p>
        </p:txBody>
      </p:sp>
    </p:spTree>
    <p:extLst>
      <p:ext uri="{BB962C8B-B14F-4D97-AF65-F5344CB8AC3E}">
        <p14:creationId xmlns:p14="http://schemas.microsoft.com/office/powerpoint/2010/main" val="1901101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33</a:t>
            </a:fld>
            <a:endParaRPr lang="en-AU" dirty="0"/>
          </a:p>
        </p:txBody>
      </p:sp>
      <p:sp>
        <p:nvSpPr>
          <p:cNvPr id="3" name="TextBox 2"/>
          <p:cNvSpPr txBox="1"/>
          <p:nvPr/>
        </p:nvSpPr>
        <p:spPr>
          <a:xfrm>
            <a:off x="539552" y="3284984"/>
            <a:ext cx="7920880" cy="2893100"/>
          </a:xfrm>
          <a:prstGeom prst="rect">
            <a:avLst/>
          </a:prstGeom>
          <a:noFill/>
        </p:spPr>
        <p:txBody>
          <a:bodyPr wrap="square" rtlCol="0">
            <a:spAutoFit/>
          </a:bodyPr>
          <a:lstStyle/>
          <a:p>
            <a:r>
              <a:rPr lang="en-AU" b="1" dirty="0"/>
              <a:t>WCAG 2.0</a:t>
            </a:r>
          </a:p>
          <a:p>
            <a:endParaRPr lang="en-AU" b="1" dirty="0"/>
          </a:p>
          <a:p>
            <a:r>
              <a:rPr lang="en-AU" sz="1600" b="1" dirty="0"/>
              <a:t>1.1.1 Non-text Content:</a:t>
            </a:r>
            <a:r>
              <a:rPr lang="en-AU" sz="1600" dirty="0"/>
              <a:t> </a:t>
            </a:r>
          </a:p>
          <a:p>
            <a:r>
              <a:rPr lang="en-AU" sz="1600" dirty="0"/>
              <a:t>All </a:t>
            </a:r>
            <a:r>
              <a:rPr lang="en-AU" sz="1600" dirty="0">
                <a:hlinkClick r:id="rId3" tooltip="definition: non-text content"/>
              </a:rPr>
              <a:t>non-text content</a:t>
            </a:r>
            <a:r>
              <a:rPr lang="en-AU" sz="1600" dirty="0"/>
              <a:t> that is presented to the user has a </a:t>
            </a:r>
            <a:r>
              <a:rPr lang="en-AU" sz="1600" dirty="0">
                <a:hlinkClick r:id="rId4" tooltip="definition: text alternative"/>
              </a:rPr>
              <a:t>text alternative</a:t>
            </a:r>
            <a:r>
              <a:rPr lang="en-AU" sz="1600" dirty="0"/>
              <a:t> that serves the equivalent purpose, except for the situations listed below. (Level A)</a:t>
            </a:r>
          </a:p>
          <a:p>
            <a:pPr marL="285750" indent="-285750">
              <a:buFont typeface="Arial" panose="020B0604020202020204" pitchFamily="34" charset="0"/>
              <a:buChar char="•"/>
            </a:pPr>
            <a:r>
              <a:rPr lang="en-AU" sz="1600" b="1" dirty="0"/>
              <a:t>Controls, Input: </a:t>
            </a:r>
            <a:r>
              <a:rPr lang="en-AU" sz="1600" dirty="0"/>
              <a:t>If non-text content is a control or accepts user input, then it has a </a:t>
            </a:r>
            <a:r>
              <a:rPr lang="en-AU" sz="1600" dirty="0">
                <a:hlinkClick r:id="rId5" tooltip="definition: name"/>
              </a:rPr>
              <a:t>name</a:t>
            </a:r>
            <a:r>
              <a:rPr lang="en-AU" sz="1600" dirty="0"/>
              <a:t> that describes its purpose. </a:t>
            </a:r>
          </a:p>
          <a:p>
            <a:pPr marL="285750" indent="-285750">
              <a:buFont typeface="Arial" panose="020B0604020202020204" pitchFamily="34" charset="0"/>
              <a:buChar char="•"/>
            </a:pPr>
            <a:r>
              <a:rPr lang="en-AU" sz="1600" dirty="0">
                <a:solidFill>
                  <a:schemeClr val="tx1">
                    <a:lumMod val="50000"/>
                    <a:lumOff val="50000"/>
                  </a:schemeClr>
                </a:solidFill>
              </a:rPr>
              <a:t>  </a:t>
            </a:r>
          </a:p>
          <a:p>
            <a:pPr marL="285750" indent="-285750">
              <a:buFont typeface="Arial" panose="020B0604020202020204" pitchFamily="34" charset="0"/>
              <a:buChar char="•"/>
            </a:pPr>
            <a:r>
              <a:rPr lang="en-AU" sz="1600" dirty="0">
                <a:solidFill>
                  <a:schemeClr val="tx1">
                    <a:lumMod val="50000"/>
                    <a:lumOff val="50000"/>
                  </a:schemeClr>
                </a:solidFill>
              </a:rPr>
              <a:t> </a:t>
            </a:r>
          </a:p>
          <a:p>
            <a:pPr marL="285750" indent="-285750">
              <a:buFont typeface="Arial" panose="020B0604020202020204" pitchFamily="34" charset="0"/>
              <a:buChar char="•"/>
            </a:pPr>
            <a:r>
              <a:rPr lang="en-AU" sz="1600" dirty="0"/>
              <a:t>  </a:t>
            </a:r>
          </a:p>
          <a:p>
            <a:endParaRPr lang="en-AU" dirty="0"/>
          </a:p>
        </p:txBody>
      </p:sp>
      <p:pic>
        <p:nvPicPr>
          <p:cNvPr id="5" name="Content Placeholder 4" descr="WAT tool showing lack of alternative text for images"/>
          <p:cNvPicPr>
            <a:picLocks noGrp="1" noChangeAspect="1"/>
          </p:cNvPicPr>
          <p:nvPr>
            <p:ph idx="1"/>
          </p:nvPr>
        </p:nvPicPr>
        <p:blipFill>
          <a:blip r:embed="rId6"/>
          <a:stretch>
            <a:fillRect/>
          </a:stretch>
        </p:blipFill>
        <p:spPr>
          <a:xfrm>
            <a:off x="683568" y="1412776"/>
            <a:ext cx="7491918" cy="1134235"/>
          </a:xfrm>
          <a:prstGeom prst="rect">
            <a:avLst/>
          </a:prstGeom>
        </p:spPr>
      </p:pic>
      <p:sp>
        <p:nvSpPr>
          <p:cNvPr id="2" name="Title 1"/>
          <p:cNvSpPr>
            <a:spLocks noGrp="1"/>
          </p:cNvSpPr>
          <p:nvPr>
            <p:ph type="title"/>
          </p:nvPr>
        </p:nvSpPr>
        <p:spPr/>
        <p:txBody>
          <a:bodyPr/>
          <a:lstStyle/>
          <a:p>
            <a:r>
              <a:rPr lang="en-AU" sz="3200" dirty="0"/>
              <a:t>How would I know what these symbols mean?</a:t>
            </a:r>
          </a:p>
        </p:txBody>
      </p:sp>
    </p:spTree>
    <p:extLst>
      <p:ext uri="{BB962C8B-B14F-4D97-AF65-F5344CB8AC3E}">
        <p14:creationId xmlns:p14="http://schemas.microsoft.com/office/powerpoint/2010/main" val="797707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34</a:t>
            </a:fld>
            <a:endParaRPr lang="en-AU" dirty="0"/>
          </a:p>
        </p:txBody>
      </p:sp>
      <p:sp>
        <p:nvSpPr>
          <p:cNvPr id="3" name="TextBox 2"/>
          <p:cNvSpPr txBox="1"/>
          <p:nvPr/>
        </p:nvSpPr>
        <p:spPr>
          <a:xfrm>
            <a:off x="5508104" y="1268760"/>
            <a:ext cx="3528392" cy="5047536"/>
          </a:xfrm>
          <a:prstGeom prst="rect">
            <a:avLst/>
          </a:prstGeom>
          <a:noFill/>
        </p:spPr>
        <p:txBody>
          <a:bodyPr wrap="square" rtlCol="0">
            <a:spAutoFit/>
          </a:bodyPr>
          <a:lstStyle/>
          <a:p>
            <a:r>
              <a:rPr lang="en-AU" b="1" dirty="0"/>
              <a:t>WCAG 2.0</a:t>
            </a:r>
          </a:p>
          <a:p>
            <a:endParaRPr lang="en-AU" sz="1600" b="1" dirty="0"/>
          </a:p>
          <a:p>
            <a:r>
              <a:rPr lang="en-AU" sz="1600" b="1" dirty="0"/>
              <a:t>1.2.2 Captions (Prerecorded):</a:t>
            </a:r>
            <a:r>
              <a:rPr lang="en-AU" sz="1600" dirty="0"/>
              <a:t> </a:t>
            </a:r>
          </a:p>
          <a:p>
            <a:r>
              <a:rPr lang="en-AU" sz="1600" dirty="0">
                <a:hlinkClick r:id="rId3" tooltip="definition: captions"/>
              </a:rPr>
              <a:t>Captions</a:t>
            </a:r>
            <a:r>
              <a:rPr lang="en-AU" sz="1600" dirty="0"/>
              <a:t> are provided for all </a:t>
            </a:r>
            <a:r>
              <a:rPr lang="en-AU" sz="1600" dirty="0">
                <a:hlinkClick r:id="rId4" tooltip="definition: prerecorded"/>
              </a:rPr>
              <a:t>prerecorded</a:t>
            </a:r>
            <a:r>
              <a:rPr lang="en-AU" sz="1600" dirty="0"/>
              <a:t> </a:t>
            </a:r>
            <a:r>
              <a:rPr lang="en-AU" sz="1600" dirty="0">
                <a:hlinkClick r:id="rId5" tooltip="definition: audio"/>
              </a:rPr>
              <a:t>audio</a:t>
            </a:r>
            <a:r>
              <a:rPr lang="en-AU" sz="1600" dirty="0"/>
              <a:t> content in </a:t>
            </a:r>
            <a:r>
              <a:rPr lang="en-AU" sz="1600" dirty="0">
                <a:hlinkClick r:id="rId6" tooltip="definition: synchronized media"/>
              </a:rPr>
              <a:t>synchronized media</a:t>
            </a:r>
            <a:r>
              <a:rPr lang="en-AU" sz="1600" dirty="0"/>
              <a:t>, except when the media is a </a:t>
            </a:r>
            <a:r>
              <a:rPr lang="en-AU" sz="1600" dirty="0">
                <a:hlinkClick r:id="rId7" tooltip="definition: media alternative for text"/>
              </a:rPr>
              <a:t>media alternative for text</a:t>
            </a:r>
            <a:r>
              <a:rPr lang="en-AU" sz="1600" dirty="0"/>
              <a:t> and is clearly labeled as such. (Level A)</a:t>
            </a:r>
          </a:p>
          <a:p>
            <a:endParaRPr lang="en-AU" sz="1600" dirty="0"/>
          </a:p>
          <a:p>
            <a:r>
              <a:rPr lang="en-AU" sz="1600" b="1" dirty="0"/>
              <a:t>1.2.3 Audio Description or Media Alternative (Prerecorded):</a:t>
            </a:r>
            <a:r>
              <a:rPr lang="en-AU" sz="1600" dirty="0"/>
              <a:t> An </a:t>
            </a:r>
            <a:r>
              <a:rPr lang="en-AU" sz="1600" dirty="0">
                <a:hlinkClick r:id="rId8" tooltip="definition: alternative for time-based media"/>
              </a:rPr>
              <a:t>alternative for time-based media</a:t>
            </a:r>
            <a:r>
              <a:rPr lang="en-AU" sz="1600" dirty="0"/>
              <a:t> or </a:t>
            </a:r>
            <a:r>
              <a:rPr lang="en-AU" sz="1600" dirty="0">
                <a:hlinkClick r:id="rId9" tooltip="definition: audio description"/>
              </a:rPr>
              <a:t>audio description</a:t>
            </a:r>
            <a:r>
              <a:rPr lang="en-AU" sz="1600" dirty="0"/>
              <a:t> of the </a:t>
            </a:r>
            <a:r>
              <a:rPr lang="en-AU" sz="1600" dirty="0">
                <a:hlinkClick r:id="rId4" tooltip="definition: prerecorded"/>
              </a:rPr>
              <a:t>prerecorded</a:t>
            </a:r>
            <a:r>
              <a:rPr lang="en-AU" sz="1600" dirty="0"/>
              <a:t> </a:t>
            </a:r>
            <a:r>
              <a:rPr lang="en-AU" sz="1600" dirty="0">
                <a:hlinkClick r:id="rId10" tooltip="definition: video"/>
              </a:rPr>
              <a:t>video</a:t>
            </a:r>
            <a:r>
              <a:rPr lang="en-AU" sz="1600" dirty="0"/>
              <a:t> content is provided for </a:t>
            </a:r>
            <a:r>
              <a:rPr lang="en-AU" sz="1600" dirty="0">
                <a:hlinkClick r:id="rId6" tooltip="definition: synchronized media"/>
              </a:rPr>
              <a:t>synchronized media</a:t>
            </a:r>
            <a:r>
              <a:rPr lang="en-AU" sz="1600" dirty="0"/>
              <a:t>, except when the media is a </a:t>
            </a:r>
            <a:r>
              <a:rPr lang="en-AU" sz="1600" dirty="0">
                <a:hlinkClick r:id="rId7" tooltip="definition: media alternative for text"/>
              </a:rPr>
              <a:t>media alternative for text</a:t>
            </a:r>
            <a:r>
              <a:rPr lang="en-AU" sz="1600" dirty="0"/>
              <a:t> and is clearly labeled as such. (Level A)</a:t>
            </a:r>
          </a:p>
        </p:txBody>
      </p:sp>
      <p:pic>
        <p:nvPicPr>
          <p:cNvPr id="7" name="Content Placeholder 6" descr="Image of a YouTube video from AccessiQ showing the use of transcripts and subtitles"/>
          <p:cNvPicPr>
            <a:picLocks noGrp="1"/>
          </p:cNvPicPr>
          <p:nvPr>
            <p:ph idx="1"/>
          </p:nvPr>
        </p:nvPicPr>
        <p:blipFill>
          <a:blip r:embed="rId11">
            <a:extLst>
              <a:ext uri="{28A0092B-C50C-407E-A947-70E740481C1C}">
                <a14:useLocalDpi xmlns:a14="http://schemas.microsoft.com/office/drawing/2010/main" val="0"/>
              </a:ext>
            </a:extLst>
          </a:blip>
          <a:srcRect/>
          <a:stretch>
            <a:fillRect/>
          </a:stretch>
        </p:blipFill>
        <p:spPr bwMode="auto">
          <a:xfrm>
            <a:off x="323528" y="1581781"/>
            <a:ext cx="5040560" cy="4421494"/>
          </a:xfrm>
          <a:prstGeom prst="rect">
            <a:avLst/>
          </a:prstGeom>
          <a:noFill/>
          <a:ln>
            <a:solidFill>
              <a:schemeClr val="tx1"/>
            </a:solidFill>
          </a:ln>
        </p:spPr>
      </p:pic>
      <p:sp>
        <p:nvSpPr>
          <p:cNvPr id="2" name="Title 1"/>
          <p:cNvSpPr>
            <a:spLocks noGrp="1"/>
          </p:cNvSpPr>
          <p:nvPr>
            <p:ph type="title"/>
          </p:nvPr>
        </p:nvSpPr>
        <p:spPr/>
        <p:txBody>
          <a:bodyPr/>
          <a:lstStyle/>
          <a:p>
            <a:r>
              <a:rPr lang="en-AU" dirty="0"/>
              <a:t>‘Out of Site’ Benefits - YouTube</a:t>
            </a:r>
          </a:p>
        </p:txBody>
      </p:sp>
    </p:spTree>
    <p:extLst>
      <p:ext uri="{BB962C8B-B14F-4D97-AF65-F5344CB8AC3E}">
        <p14:creationId xmlns:p14="http://schemas.microsoft.com/office/powerpoint/2010/main" val="4247429736"/>
      </p:ext>
    </p:extLst>
  </p:cSld>
  <p:clrMapOvr>
    <a:masterClrMapping/>
  </p:clrMapOvr>
  <mc:AlternateContent xmlns:mc="http://schemas.openxmlformats.org/markup-compatibility/2006" xmlns:p14="http://schemas.microsoft.com/office/powerpoint/2010/main">
    <mc:Choice Requires="p14">
      <p:transition p14:dur="0" advTm="2270"/>
    </mc:Choice>
    <mc:Fallback xmlns="">
      <p:transition advTm="227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35</a:t>
            </a:fld>
            <a:endParaRPr lang="en-AU" dirty="0"/>
          </a:p>
        </p:txBody>
      </p:sp>
      <p:pic>
        <p:nvPicPr>
          <p:cNvPr id="5" name="Picture 2" descr="drawing showing one person being picked from a crow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996952"/>
            <a:ext cx="29718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0" indent="0">
              <a:buNone/>
            </a:pPr>
            <a:endParaRPr lang="en-AU" dirty="0"/>
          </a:p>
          <a:p>
            <a:pPr marL="0" indent="0">
              <a:buNone/>
            </a:pPr>
            <a:r>
              <a:rPr lang="en-AU" dirty="0"/>
              <a:t>We need you!</a:t>
            </a:r>
          </a:p>
          <a:p>
            <a:pPr marL="0" indent="0">
              <a:buNone/>
            </a:pPr>
            <a:r>
              <a:rPr lang="en-AU" dirty="0"/>
              <a:t>Stand out from the crowd</a:t>
            </a:r>
          </a:p>
          <a:p>
            <a:pPr marL="0" indent="0">
              <a:buNone/>
            </a:pPr>
            <a:r>
              <a:rPr lang="en-AU" dirty="0"/>
              <a:t>Get chosen</a:t>
            </a:r>
          </a:p>
          <a:p>
            <a:pPr marL="0" indent="0">
              <a:buNone/>
            </a:pPr>
            <a:endParaRPr lang="en-AU" dirty="0"/>
          </a:p>
          <a:p>
            <a:pPr marL="0" indent="0">
              <a:buNone/>
            </a:pPr>
            <a:endParaRPr lang="en-AU" dirty="0"/>
          </a:p>
        </p:txBody>
      </p:sp>
      <p:sp>
        <p:nvSpPr>
          <p:cNvPr id="2" name="Title 1"/>
          <p:cNvSpPr>
            <a:spLocks noGrp="1"/>
          </p:cNvSpPr>
          <p:nvPr>
            <p:ph type="title"/>
          </p:nvPr>
        </p:nvSpPr>
        <p:spPr/>
        <p:txBody>
          <a:bodyPr/>
          <a:lstStyle/>
          <a:p>
            <a:r>
              <a:rPr lang="en-AU" dirty="0"/>
              <a:t>Be an accessible developer</a:t>
            </a:r>
          </a:p>
        </p:txBody>
      </p:sp>
    </p:spTree>
    <p:extLst>
      <p:ext uri="{BB962C8B-B14F-4D97-AF65-F5344CB8AC3E}">
        <p14:creationId xmlns:p14="http://schemas.microsoft.com/office/powerpoint/2010/main" val="4114633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Picking a good developer – our advice to clients</a:t>
            </a:r>
          </a:p>
        </p:txBody>
      </p:sp>
      <p:sp>
        <p:nvSpPr>
          <p:cNvPr id="3" name="Content Placeholder 2"/>
          <p:cNvSpPr>
            <a:spLocks noGrp="1"/>
          </p:cNvSpPr>
          <p:nvPr>
            <p:ph idx="1"/>
          </p:nvPr>
        </p:nvSpPr>
        <p:spPr>
          <a:xfrm>
            <a:off x="467544" y="1196752"/>
            <a:ext cx="8291264" cy="5040560"/>
          </a:xfrm>
        </p:spPr>
        <p:txBody>
          <a:bodyPr>
            <a:normAutofit lnSpcReduction="10000"/>
          </a:bodyPr>
          <a:lstStyle/>
          <a:p>
            <a:r>
              <a:rPr lang="en-US" dirty="0"/>
              <a:t>Evidence</a:t>
            </a:r>
          </a:p>
          <a:p>
            <a:pPr lvl="1"/>
            <a:r>
              <a:rPr lang="en-US" dirty="0"/>
              <a:t>We sat on a tender finalists’ panel to help a local government pick their developer for a website</a:t>
            </a:r>
          </a:p>
          <a:p>
            <a:pPr lvl="1"/>
            <a:r>
              <a:rPr lang="en-US" dirty="0"/>
              <a:t>Each developer was asked to produce evidence of websites they had developed that were compliant</a:t>
            </a:r>
          </a:p>
          <a:p>
            <a:pPr lvl="1"/>
            <a:r>
              <a:rPr lang="en-US" dirty="0"/>
              <a:t>Result – none were – not even close!</a:t>
            </a:r>
          </a:p>
          <a:p>
            <a:pPr lvl="1"/>
            <a:r>
              <a:rPr lang="en-US" dirty="0"/>
              <a:t>Looked at the developer’s own website – even worse!</a:t>
            </a:r>
          </a:p>
          <a:p>
            <a:r>
              <a:rPr lang="en-US" dirty="0"/>
              <a:t>First check the supplier’s own website </a:t>
            </a:r>
            <a:r>
              <a:rPr lang="mr-IN" dirty="0"/>
              <a:t>–</a:t>
            </a:r>
            <a:r>
              <a:rPr lang="en-US" dirty="0"/>
              <a:t> is it compliant?</a:t>
            </a:r>
          </a:p>
          <a:p>
            <a:pPr lvl="1"/>
            <a:r>
              <a:rPr lang="en-US" dirty="0"/>
              <a:t>This is how you advertise – people will look to see if you have an understanding of accessibility requirements</a:t>
            </a:r>
          </a:p>
          <a:p>
            <a:r>
              <a:rPr lang="en-US" dirty="0"/>
              <a:t>Check the work they have done for other clients? Has it been compliant?</a:t>
            </a:r>
          </a:p>
          <a:p>
            <a:r>
              <a:rPr lang="en-US" dirty="0"/>
              <a:t>Will the developer accept external audit of work under construction? If not, why not?</a:t>
            </a:r>
          </a:p>
        </p:txBody>
      </p:sp>
      <p:sp>
        <p:nvSpPr>
          <p:cNvPr id="4" name="Slide Number Placeholder 3"/>
          <p:cNvSpPr>
            <a:spLocks noGrp="1"/>
          </p:cNvSpPr>
          <p:nvPr>
            <p:ph type="sldNum" sz="quarter" idx="12"/>
          </p:nvPr>
        </p:nvSpPr>
        <p:spPr/>
        <p:txBody>
          <a:bodyPr/>
          <a:lstStyle/>
          <a:p>
            <a:fld id="{F90AD231-3A43-451F-92D4-15D20D94E68A}" type="slidenum">
              <a:rPr lang="en-AU" smtClean="0"/>
              <a:pPr/>
              <a:t>36</a:t>
            </a:fld>
            <a:endParaRPr lang="en-AU" dirty="0"/>
          </a:p>
        </p:txBody>
      </p:sp>
    </p:spTree>
    <p:extLst>
      <p:ext uri="{BB962C8B-B14F-4D97-AF65-F5344CB8AC3E}">
        <p14:creationId xmlns:p14="http://schemas.microsoft.com/office/powerpoint/2010/main" val="934311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developer pitfalls</a:t>
            </a:r>
          </a:p>
        </p:txBody>
      </p:sp>
      <p:sp>
        <p:nvSpPr>
          <p:cNvPr id="3" name="Content Placeholder 2"/>
          <p:cNvSpPr>
            <a:spLocks noGrp="1"/>
          </p:cNvSpPr>
          <p:nvPr>
            <p:ph idx="1"/>
          </p:nvPr>
        </p:nvSpPr>
        <p:spPr>
          <a:xfrm>
            <a:off x="395536" y="1052736"/>
            <a:ext cx="8291264" cy="5328592"/>
          </a:xfrm>
        </p:spPr>
        <p:txBody>
          <a:bodyPr>
            <a:normAutofit fontScale="92500" lnSpcReduction="10000"/>
          </a:bodyPr>
          <a:lstStyle/>
          <a:p>
            <a:r>
              <a:rPr lang="en-US" dirty="0"/>
              <a:t>Misplaced belief in their own ability</a:t>
            </a:r>
          </a:p>
          <a:p>
            <a:pPr lvl="1"/>
            <a:r>
              <a:rPr lang="en-US" dirty="0"/>
              <a:t>Checked nominations for national awards and matched their stated compliance claims with a manual audit</a:t>
            </a:r>
          </a:p>
          <a:p>
            <a:pPr lvl="1"/>
            <a:r>
              <a:rPr lang="en-US" dirty="0"/>
              <a:t>Results showed none of them met the compliance claimed – why?</a:t>
            </a:r>
          </a:p>
          <a:p>
            <a:pPr lvl="1"/>
            <a:r>
              <a:rPr lang="en-US" dirty="0"/>
              <a:t>Answer – they either didn’t know how to evaluate accessibility, or they thought that they were the best so it should be compliant, or they didn’t tell the truth</a:t>
            </a:r>
          </a:p>
          <a:p>
            <a:r>
              <a:rPr lang="en-US" dirty="0"/>
              <a:t>Reliance on robotic tools to measure compliance</a:t>
            </a:r>
          </a:p>
          <a:p>
            <a:pPr lvl="1"/>
            <a:r>
              <a:rPr lang="en-US" dirty="0"/>
              <a:t>Automated testing tools will only pick up 18-35% of accessibility issues</a:t>
            </a:r>
          </a:p>
          <a:p>
            <a:pPr lvl="1"/>
            <a:r>
              <a:rPr lang="en-US" dirty="0"/>
              <a:t>Federal Government clearly state not to rely on automated tools</a:t>
            </a:r>
          </a:p>
          <a:p>
            <a:r>
              <a:rPr lang="en-US" dirty="0"/>
              <a:t>Use of non-compliant third party widgets and apps</a:t>
            </a:r>
          </a:p>
          <a:p>
            <a:pPr lvl="1"/>
            <a:r>
              <a:rPr lang="en-US" dirty="0"/>
              <a:t>You are responsible for what you use on the website – if it isn’t accessible, then neither is the website</a:t>
            </a:r>
          </a:p>
          <a:p>
            <a:pPr lvl="2"/>
            <a:r>
              <a:rPr lang="en-US" dirty="0"/>
              <a:t>E.g. Winn-Dixie case in the US</a:t>
            </a:r>
          </a:p>
          <a:p>
            <a:pPr lvl="2"/>
            <a:r>
              <a:rPr lang="en-US" dirty="0"/>
              <a:t>Don’t use it, customise it, pressure the vendor, or find another source!</a:t>
            </a:r>
          </a:p>
          <a:p>
            <a:pPr lvl="2"/>
            <a:r>
              <a:rPr lang="en-US" dirty="0"/>
              <a:t>It’s not worth the risk! Can cause the best website to fail and leave you at risk</a:t>
            </a:r>
          </a:p>
          <a:p>
            <a:endParaRPr lang="en-US" dirty="0"/>
          </a:p>
        </p:txBody>
      </p:sp>
      <p:sp>
        <p:nvSpPr>
          <p:cNvPr id="4" name="Slide Number Placeholder 3"/>
          <p:cNvSpPr>
            <a:spLocks noGrp="1"/>
          </p:cNvSpPr>
          <p:nvPr>
            <p:ph type="sldNum" sz="quarter" idx="12"/>
          </p:nvPr>
        </p:nvSpPr>
        <p:spPr/>
        <p:txBody>
          <a:bodyPr/>
          <a:lstStyle/>
          <a:p>
            <a:fld id="{F90AD231-3A43-451F-92D4-15D20D94E68A}" type="slidenum">
              <a:rPr lang="en-AU" smtClean="0"/>
              <a:pPr/>
              <a:t>37</a:t>
            </a:fld>
            <a:endParaRPr lang="en-AU" dirty="0"/>
          </a:p>
        </p:txBody>
      </p:sp>
    </p:spTree>
    <p:extLst>
      <p:ext uri="{BB962C8B-B14F-4D97-AF65-F5344CB8AC3E}">
        <p14:creationId xmlns:p14="http://schemas.microsoft.com/office/powerpoint/2010/main" val="407124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Challenges to implementing accessibility</a:t>
            </a:r>
          </a:p>
        </p:txBody>
      </p:sp>
      <p:sp>
        <p:nvSpPr>
          <p:cNvPr id="3" name="Content Placeholder 2"/>
          <p:cNvSpPr>
            <a:spLocks noGrp="1"/>
          </p:cNvSpPr>
          <p:nvPr>
            <p:ph idx="1"/>
          </p:nvPr>
        </p:nvSpPr>
        <p:spPr>
          <a:xfrm>
            <a:off x="827584" y="1412776"/>
            <a:ext cx="7859216" cy="4608512"/>
          </a:xfrm>
        </p:spPr>
        <p:txBody>
          <a:bodyPr>
            <a:normAutofit/>
          </a:bodyPr>
          <a:lstStyle/>
          <a:p>
            <a:r>
              <a:rPr lang="en-AU" dirty="0"/>
              <a:t>Difficult issue of third-party content such as databases</a:t>
            </a:r>
          </a:p>
          <a:p>
            <a:r>
              <a:rPr lang="en-AU" dirty="0"/>
              <a:t>Video recording - captioning and transcripts</a:t>
            </a:r>
          </a:p>
          <a:p>
            <a:r>
              <a:rPr lang="en-AU" dirty="0"/>
              <a:t>Knowledge of guidelines and what level to meet</a:t>
            </a:r>
          </a:p>
          <a:p>
            <a:r>
              <a:rPr lang="en-AU" dirty="0"/>
              <a:t>How do I know if what I create is accessible?</a:t>
            </a:r>
          </a:p>
          <a:p>
            <a:pPr marL="0" indent="0">
              <a:buNone/>
            </a:pPr>
            <a:endParaRPr lang="en-AU" dirty="0"/>
          </a:p>
        </p:txBody>
      </p:sp>
      <p:sp>
        <p:nvSpPr>
          <p:cNvPr id="4" name="Slide Number Placeholder 3"/>
          <p:cNvSpPr>
            <a:spLocks noGrp="1"/>
          </p:cNvSpPr>
          <p:nvPr>
            <p:ph type="sldNum" sz="quarter" idx="12"/>
          </p:nvPr>
        </p:nvSpPr>
        <p:spPr/>
        <p:txBody>
          <a:bodyPr/>
          <a:lstStyle/>
          <a:p>
            <a:fld id="{F90AD231-3A43-451F-92D4-15D20D94E68A}" type="slidenum">
              <a:rPr lang="en-AU" smtClean="0"/>
              <a:pPr/>
              <a:t>38</a:t>
            </a:fld>
            <a:endParaRPr lang="en-AU" dirty="0"/>
          </a:p>
        </p:txBody>
      </p:sp>
    </p:spTree>
    <p:extLst>
      <p:ext uri="{BB962C8B-B14F-4D97-AF65-F5344CB8AC3E}">
        <p14:creationId xmlns:p14="http://schemas.microsoft.com/office/powerpoint/2010/main" val="1075140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39</a:t>
            </a:fld>
            <a:endParaRPr lang="en-AU" dirty="0"/>
          </a:p>
        </p:txBody>
      </p:sp>
      <p:pic>
        <p:nvPicPr>
          <p:cNvPr id="13316" name="Picture 4" descr="symbol of universal access which shows a drawing of a person wilthin a circle with no diagonal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504" y="1152393"/>
            <a:ext cx="4384078" cy="4384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53690EC-8141-4E4D-B53B-868675A4B890}"/>
              </a:ext>
            </a:extLst>
          </p:cNvPr>
          <p:cNvSpPr>
            <a:spLocks noGrp="1"/>
          </p:cNvSpPr>
          <p:nvPr>
            <p:ph type="title"/>
          </p:nvPr>
        </p:nvSpPr>
        <p:spPr/>
        <p:txBody>
          <a:bodyPr/>
          <a:lstStyle/>
          <a:p>
            <a:r>
              <a:rPr lang="en-AU" dirty="0"/>
              <a:t>Designing for Universal Access</a:t>
            </a:r>
          </a:p>
        </p:txBody>
      </p:sp>
    </p:spTree>
    <p:extLst>
      <p:ext uri="{BB962C8B-B14F-4D97-AF65-F5344CB8AC3E}">
        <p14:creationId xmlns:p14="http://schemas.microsoft.com/office/powerpoint/2010/main" val="3822634214"/>
      </p:ext>
    </p:extLst>
  </p:cSld>
  <p:clrMapOvr>
    <a:masterClrMapping/>
  </p:clrMapOvr>
  <mc:AlternateContent xmlns:mc="http://schemas.openxmlformats.org/markup-compatibility/2006" xmlns:p14="http://schemas.microsoft.com/office/powerpoint/2010/main">
    <mc:Choice Requires="p14">
      <p:transition p14:dur="0" advTm="31111"/>
    </mc:Choice>
    <mc:Fallback xmlns="">
      <p:transition advTm="3111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What we will discuss today</a:t>
            </a:r>
          </a:p>
        </p:txBody>
      </p:sp>
      <p:sp>
        <p:nvSpPr>
          <p:cNvPr id="6" name="Content Placeholder 5"/>
          <p:cNvSpPr>
            <a:spLocks noGrp="1"/>
          </p:cNvSpPr>
          <p:nvPr>
            <p:ph idx="1"/>
          </p:nvPr>
        </p:nvSpPr>
        <p:spPr/>
        <p:txBody>
          <a:bodyPr>
            <a:normAutofit fontScale="92500"/>
          </a:bodyPr>
          <a:lstStyle/>
          <a:p>
            <a:r>
              <a:rPr lang="en-AU" dirty="0"/>
              <a:t>Why accessibility is important.</a:t>
            </a:r>
          </a:p>
          <a:p>
            <a:r>
              <a:rPr lang="en-AU" dirty="0"/>
              <a:t>The law and the standards required by law.</a:t>
            </a:r>
          </a:p>
          <a:p>
            <a:r>
              <a:rPr lang="en-AU" dirty="0"/>
              <a:t>The role of the Australian Human Rights Commission.</a:t>
            </a:r>
          </a:p>
          <a:p>
            <a:r>
              <a:rPr lang="en-AU" dirty="0"/>
              <a:t>What is covered by the requirements.</a:t>
            </a:r>
          </a:p>
          <a:p>
            <a:r>
              <a:rPr lang="en-AU" dirty="0"/>
              <a:t>Who can benefit from an accessible website.</a:t>
            </a:r>
          </a:p>
          <a:p>
            <a:r>
              <a:rPr lang="en-AU" dirty="0"/>
              <a:t>How an organisation can benefit if their website is accessible.</a:t>
            </a:r>
          </a:p>
          <a:p>
            <a:r>
              <a:rPr lang="en-AU" dirty="0"/>
              <a:t>What happens if we do not ensure our content is compliant? </a:t>
            </a:r>
          </a:p>
          <a:p>
            <a:r>
              <a:rPr lang="en-AU" dirty="0"/>
              <a:t>What are some of the common issues we see on websites?</a:t>
            </a:r>
          </a:p>
          <a:p>
            <a:r>
              <a:rPr lang="en-AU" dirty="0"/>
              <a:t>How does this affect the developer?</a:t>
            </a:r>
          </a:p>
        </p:txBody>
      </p:sp>
      <p:sp>
        <p:nvSpPr>
          <p:cNvPr id="4" name="Slide Number Placeholder 3"/>
          <p:cNvSpPr>
            <a:spLocks noGrp="1"/>
          </p:cNvSpPr>
          <p:nvPr>
            <p:ph type="sldNum" sz="quarter" idx="12"/>
          </p:nvPr>
        </p:nvSpPr>
        <p:spPr/>
        <p:txBody>
          <a:bodyPr/>
          <a:lstStyle/>
          <a:p>
            <a:fld id="{F90AD231-3A43-451F-92D4-15D20D94E68A}" type="slidenum">
              <a:rPr lang="en-AU" smtClean="0"/>
              <a:pPr/>
              <a:t>4</a:t>
            </a:fld>
            <a:endParaRPr lang="en-AU" dirty="0"/>
          </a:p>
        </p:txBody>
      </p:sp>
    </p:spTree>
    <p:extLst>
      <p:ext uri="{BB962C8B-B14F-4D97-AF65-F5344CB8AC3E}">
        <p14:creationId xmlns:p14="http://schemas.microsoft.com/office/powerpoint/2010/main" val="3064682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F90AD231-3A43-451F-92D4-15D20D94E68A}" type="slidenum">
              <a:rPr lang="en-AU" smtClean="0"/>
              <a:pPr/>
              <a:t>40</a:t>
            </a:fld>
            <a:endParaRPr lang="en-AU" dirty="0"/>
          </a:p>
        </p:txBody>
      </p:sp>
      <p:pic>
        <p:nvPicPr>
          <p:cNvPr id="10243" name="Picture 3" title="wheel chair user in skate park"/>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68760"/>
            <a:ext cx="9139758" cy="4636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descr="extreme wheelchair sports - upside down on skateboard park ramp"/>
          <p:cNvPicPr>
            <a:picLocks noGrp="1" noChangeAspect="1"/>
          </p:cNvPicPr>
          <p:nvPr>
            <p:ph idx="4294967295"/>
          </p:nvPr>
        </p:nvPicPr>
        <p:blipFill>
          <a:blip r:embed="rId4"/>
          <a:stretch>
            <a:fillRect/>
          </a:stretch>
        </p:blipFill>
        <p:spPr>
          <a:xfrm>
            <a:off x="3419872" y="1988840"/>
            <a:ext cx="3759615" cy="3627719"/>
          </a:xfrm>
          <a:prstGeom prst="rect">
            <a:avLst/>
          </a:prstGeom>
          <a:noFill/>
          <a:ln w="76200">
            <a:solidFill>
              <a:schemeClr val="bg1"/>
            </a:solidFill>
            <a:miter lim="800000"/>
            <a:headEnd/>
            <a:tailEnd/>
          </a:ln>
          <a:effectLst>
            <a:outerShdw blurRad="50800" dist="38100" dir="2700000" sx="101000" sy="101000" algn="tl" rotWithShape="0">
              <a:prstClr val="black">
                <a:alpha val="45000"/>
              </a:prstClr>
            </a:outerShdw>
          </a:effectLst>
        </p:spPr>
      </p:pic>
      <p:sp>
        <p:nvSpPr>
          <p:cNvPr id="6" name="Title 1"/>
          <p:cNvSpPr>
            <a:spLocks noGrp="1"/>
          </p:cNvSpPr>
          <p:nvPr>
            <p:ph type="title"/>
          </p:nvPr>
        </p:nvSpPr>
        <p:spPr>
          <a:xfrm>
            <a:off x="251520" y="188640"/>
            <a:ext cx="7416824" cy="720080"/>
          </a:xfrm>
        </p:spPr>
        <p:txBody>
          <a:bodyPr/>
          <a:lstStyle/>
          <a:p>
            <a:pPr algn="l">
              <a:lnSpc>
                <a:spcPct val="100000"/>
              </a:lnSpc>
            </a:pPr>
            <a:r>
              <a:rPr lang="en-AU" sz="3600" dirty="0">
                <a:solidFill>
                  <a:srgbClr val="003055"/>
                </a:solidFill>
                <a:latin typeface="Calibri" panose="020F0502020204030204" pitchFamily="34" charset="0"/>
              </a:rPr>
              <a:t>Accept the challenge!</a:t>
            </a:r>
          </a:p>
        </p:txBody>
      </p:sp>
    </p:spTree>
    <p:extLst>
      <p:ext uri="{BB962C8B-B14F-4D97-AF65-F5344CB8AC3E}">
        <p14:creationId xmlns:p14="http://schemas.microsoft.com/office/powerpoint/2010/main" val="791102380"/>
      </p:ext>
    </p:extLst>
  </p:cSld>
  <p:clrMapOvr>
    <a:masterClrMapping/>
  </p:clrMapOvr>
  <mc:AlternateContent xmlns:mc="http://schemas.openxmlformats.org/markup-compatibility/2006" xmlns:p14="http://schemas.microsoft.com/office/powerpoint/2010/main">
    <mc:Choice Requires="p14">
      <p:transition p14:dur="0" advTm="33858"/>
    </mc:Choice>
    <mc:Fallback xmlns="">
      <p:transition advTm="33858"/>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41</a:t>
            </a:fld>
            <a:endParaRPr lang="en-AU" dirty="0"/>
          </a:p>
        </p:txBody>
      </p:sp>
      <p:pic>
        <p:nvPicPr>
          <p:cNvPr id="8" name="Picture 7" descr="Web Key IT image showing access being blocked behind gates with locks - 'unlocking the web'"/>
          <p:cNvPicPr>
            <a:picLocks noChangeAspect="1"/>
          </p:cNvPicPr>
          <p:nvPr/>
        </p:nvPicPr>
        <p:blipFill rotWithShape="1">
          <a:blip r:embed="rId3" cstate="print">
            <a:extLst>
              <a:ext uri="{28A0092B-C50C-407E-A947-70E740481C1C}">
                <a14:useLocalDpi xmlns:a14="http://schemas.microsoft.com/office/drawing/2010/main" val="0"/>
              </a:ext>
            </a:extLst>
          </a:blip>
          <a:srcRect t="6395" b="6084"/>
          <a:stretch/>
        </p:blipFill>
        <p:spPr>
          <a:xfrm>
            <a:off x="8168" y="0"/>
            <a:ext cx="9135833" cy="5229200"/>
          </a:xfrm>
          <a:prstGeom prst="rect">
            <a:avLst/>
          </a:prstGeom>
        </p:spPr>
      </p:pic>
      <p:pic>
        <p:nvPicPr>
          <p:cNvPr id="3" name="Picture 2" title="webkey IT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4734678"/>
            <a:ext cx="3212327" cy="1920081"/>
          </a:xfrm>
          <a:prstGeom prst="rect">
            <a:avLst/>
          </a:prstGeom>
        </p:spPr>
      </p:pic>
      <p:sp>
        <p:nvSpPr>
          <p:cNvPr id="2" name="Title 1">
            <a:extLst>
              <a:ext uri="{FF2B5EF4-FFF2-40B4-BE49-F238E27FC236}">
                <a16:creationId xmlns:a16="http://schemas.microsoft.com/office/drawing/2014/main" id="{BC1E4CD5-493D-4D38-990B-C23ED8B84B3F}"/>
              </a:ext>
            </a:extLst>
          </p:cNvPr>
          <p:cNvSpPr>
            <a:spLocks noGrp="1"/>
          </p:cNvSpPr>
          <p:nvPr>
            <p:ph type="title"/>
          </p:nvPr>
        </p:nvSpPr>
        <p:spPr>
          <a:xfrm>
            <a:off x="5148064" y="4941168"/>
            <a:ext cx="4430316" cy="1415183"/>
          </a:xfrm>
        </p:spPr>
        <p:txBody>
          <a:bodyPr/>
          <a:lstStyle/>
          <a:p>
            <a:r>
              <a:rPr lang="en-AU" dirty="0">
                <a:solidFill>
                  <a:schemeClr val="bg1"/>
                </a:solidFill>
              </a:rPr>
              <a:t>Let’s unlock the web</a:t>
            </a:r>
          </a:p>
        </p:txBody>
      </p:sp>
    </p:spTree>
    <p:extLst>
      <p:ext uri="{BB962C8B-B14F-4D97-AF65-F5344CB8AC3E}">
        <p14:creationId xmlns:p14="http://schemas.microsoft.com/office/powerpoint/2010/main" val="3956031530"/>
      </p:ext>
    </p:extLst>
  </p:cSld>
  <p:clrMapOvr>
    <a:masterClrMapping/>
  </p:clrMapOvr>
  <mc:AlternateContent xmlns:mc="http://schemas.openxmlformats.org/markup-compatibility/2006" xmlns:p14="http://schemas.microsoft.com/office/powerpoint/2010/main">
    <mc:Choice Requires="p14">
      <p:transition p14:dur="0" advTm="22364"/>
    </mc:Choice>
    <mc:Fallback xmlns="">
      <p:transition advTm="2236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42</a:t>
            </a:fld>
            <a:endParaRPr lang="en-AU" dirty="0"/>
          </a:p>
        </p:txBody>
      </p:sp>
      <p:sp>
        <p:nvSpPr>
          <p:cNvPr id="8" name="TextBox 7"/>
          <p:cNvSpPr txBox="1"/>
          <p:nvPr/>
        </p:nvSpPr>
        <p:spPr>
          <a:xfrm>
            <a:off x="4286595" y="5926221"/>
            <a:ext cx="4361047" cy="307777"/>
          </a:xfrm>
          <a:prstGeom prst="rect">
            <a:avLst/>
          </a:prstGeom>
          <a:noFill/>
        </p:spPr>
        <p:txBody>
          <a:bodyPr wrap="square" rtlCol="0">
            <a:spAutoFit/>
          </a:bodyPr>
          <a:lstStyle/>
          <a:p>
            <a:pPr algn="r"/>
            <a:r>
              <a:rPr lang="en-AU" sz="1400" dirty="0"/>
              <a:t>Vivienne Conway, Director</a:t>
            </a:r>
          </a:p>
        </p:txBody>
      </p:sp>
      <p:pic>
        <p:nvPicPr>
          <p:cNvPr id="3" name="Picture 2" descr="photograph of Dr Vivienne Conway, Director, Web Key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240" y="3140968"/>
            <a:ext cx="2212773" cy="2785253"/>
          </a:xfrm>
          <a:prstGeom prst="rect">
            <a:avLst/>
          </a:prstGeom>
          <a:ln>
            <a:solidFill>
              <a:schemeClr val="accent1"/>
            </a:solidFill>
          </a:ln>
        </p:spPr>
      </p:pic>
      <p:sp>
        <p:nvSpPr>
          <p:cNvPr id="5" name="Content Placeholder 4"/>
          <p:cNvSpPr>
            <a:spLocks noGrp="1"/>
          </p:cNvSpPr>
          <p:nvPr>
            <p:ph idx="1"/>
          </p:nvPr>
        </p:nvSpPr>
        <p:spPr>
          <a:xfrm>
            <a:off x="1547664" y="3140968"/>
            <a:ext cx="4824536" cy="2785253"/>
          </a:xfrm>
        </p:spPr>
        <p:txBody>
          <a:bodyPr>
            <a:normAutofit lnSpcReduction="10000"/>
          </a:bodyPr>
          <a:lstStyle/>
          <a:p>
            <a:pPr marL="0" indent="0" algn="r">
              <a:buNone/>
            </a:pPr>
            <a:r>
              <a:rPr lang="en-AU" sz="2300" dirty="0"/>
              <a:t>You can get further information on our services at our website, </a:t>
            </a:r>
          </a:p>
          <a:p>
            <a:pPr marL="0" indent="0" algn="r">
              <a:buNone/>
            </a:pPr>
            <a:r>
              <a:rPr lang="en-AU" sz="2300" dirty="0">
                <a:hlinkClick r:id="rId4"/>
              </a:rPr>
              <a:t>Web Key IT at www.webkeyit.com</a:t>
            </a:r>
            <a:endParaRPr lang="en-AU" sz="2300" dirty="0"/>
          </a:p>
          <a:p>
            <a:pPr marL="0" indent="0" algn="r">
              <a:buNone/>
            </a:pPr>
            <a:endParaRPr lang="en-AU" sz="2300" dirty="0"/>
          </a:p>
          <a:p>
            <a:pPr marL="0" indent="0" algn="r">
              <a:buNone/>
            </a:pPr>
            <a:r>
              <a:rPr lang="en-AU" sz="2000" dirty="0"/>
              <a:t>You can email me: </a:t>
            </a:r>
          </a:p>
          <a:p>
            <a:pPr marL="0" indent="0" algn="r">
              <a:buNone/>
            </a:pPr>
            <a:r>
              <a:rPr lang="en-AU" sz="2000" dirty="0">
                <a:hlinkClick r:id="rId5"/>
              </a:rPr>
              <a:t>v.conway@webkeyit.com</a:t>
            </a:r>
            <a:endParaRPr lang="en-AU" sz="2000" dirty="0"/>
          </a:p>
          <a:p>
            <a:pPr marL="0" indent="0" algn="r">
              <a:buNone/>
            </a:pPr>
            <a:endParaRPr lang="en-AU" sz="2000" dirty="0"/>
          </a:p>
        </p:txBody>
      </p:sp>
      <p:sp>
        <p:nvSpPr>
          <p:cNvPr id="2" name="Title 1"/>
          <p:cNvSpPr>
            <a:spLocks noGrp="1"/>
          </p:cNvSpPr>
          <p:nvPr>
            <p:ph type="title"/>
          </p:nvPr>
        </p:nvSpPr>
        <p:spPr>
          <a:xfrm>
            <a:off x="251520" y="188640"/>
            <a:ext cx="8229600" cy="1728192"/>
          </a:xfrm>
        </p:spPr>
        <p:txBody>
          <a:bodyPr>
            <a:noAutofit/>
          </a:bodyPr>
          <a:lstStyle/>
          <a:p>
            <a:r>
              <a:rPr lang="en-AU" sz="4800" dirty="0"/>
              <a:t>Thank you – </a:t>
            </a:r>
            <a:br>
              <a:rPr lang="en-AU" sz="4800" dirty="0"/>
            </a:br>
            <a:r>
              <a:rPr lang="en-AU" sz="4800" dirty="0"/>
              <a:t>do you have any questions?</a:t>
            </a:r>
          </a:p>
        </p:txBody>
      </p:sp>
    </p:spTree>
    <p:extLst>
      <p:ext uri="{BB962C8B-B14F-4D97-AF65-F5344CB8AC3E}">
        <p14:creationId xmlns:p14="http://schemas.microsoft.com/office/powerpoint/2010/main" val="1422748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 Sources of information</a:t>
            </a:r>
          </a:p>
        </p:txBody>
      </p:sp>
      <p:sp>
        <p:nvSpPr>
          <p:cNvPr id="3" name="Content Placeholder 2"/>
          <p:cNvSpPr>
            <a:spLocks noGrp="1"/>
          </p:cNvSpPr>
          <p:nvPr>
            <p:ph idx="1"/>
          </p:nvPr>
        </p:nvSpPr>
        <p:spPr>
          <a:xfrm>
            <a:off x="827584" y="1340768"/>
            <a:ext cx="7859216" cy="5040560"/>
          </a:xfrm>
        </p:spPr>
        <p:txBody>
          <a:bodyPr>
            <a:normAutofit fontScale="92500"/>
          </a:bodyPr>
          <a:lstStyle/>
          <a:p>
            <a:pPr>
              <a:spcAft>
                <a:spcPts val="1800"/>
              </a:spcAft>
            </a:pPr>
            <a:r>
              <a:rPr lang="en-AU" sz="1400" dirty="0">
                <a:hlinkClick r:id="rId3"/>
              </a:rPr>
              <a:t>W3C: Understanding WCAG 2.0</a:t>
            </a:r>
            <a:endParaRPr lang="en-AU" sz="1400" dirty="0">
              <a:hlinkClick r:id="rId4"/>
            </a:endParaRPr>
          </a:p>
          <a:p>
            <a:pPr>
              <a:spcAft>
                <a:spcPts val="1800"/>
              </a:spcAft>
            </a:pPr>
            <a:r>
              <a:rPr lang="en-AU" sz="1400" dirty="0">
                <a:hlinkClick r:id="rId4"/>
              </a:rPr>
              <a:t>ISO/IEC 40500:2012.  Information technology -- W3C Web Content Accessibility Guidelines (WCAG) 2.0</a:t>
            </a:r>
            <a:endParaRPr lang="en-AU" sz="1400" dirty="0"/>
          </a:p>
          <a:p>
            <a:pPr>
              <a:spcAft>
                <a:spcPts val="1800"/>
              </a:spcAft>
            </a:pPr>
            <a:r>
              <a:rPr lang="en-AU" sz="1400" dirty="0">
                <a:hlinkClick r:id="rId5"/>
              </a:rPr>
              <a:t>Australian Government.  Web Guide: Accessibility</a:t>
            </a:r>
            <a:endParaRPr lang="en-AU" sz="1400" dirty="0"/>
          </a:p>
          <a:p>
            <a:pPr>
              <a:spcAft>
                <a:spcPts val="1800"/>
              </a:spcAft>
            </a:pPr>
            <a:r>
              <a:rPr lang="en-AU" sz="1400" dirty="0">
                <a:hlinkClick r:id="rId6"/>
              </a:rPr>
              <a:t>Web Accessibility National Transition Strategy</a:t>
            </a:r>
            <a:endParaRPr lang="en-AU" sz="1400" dirty="0"/>
          </a:p>
          <a:p>
            <a:pPr>
              <a:spcAft>
                <a:spcPts val="1800"/>
              </a:spcAft>
            </a:pPr>
            <a:r>
              <a:rPr lang="en-AU" sz="1400" dirty="0">
                <a:hlinkClick r:id="rId7"/>
              </a:rPr>
              <a:t>Australian Human Rights Commission. World Wide Web Access: Disability Discrimination Act Advisory Notes ver 4.0 (2010)</a:t>
            </a:r>
            <a:endParaRPr lang="en-AU" sz="1400" dirty="0"/>
          </a:p>
          <a:p>
            <a:pPr>
              <a:spcAft>
                <a:spcPts val="1800"/>
              </a:spcAft>
            </a:pPr>
            <a:r>
              <a:rPr lang="en-AU" sz="1400" dirty="0">
                <a:hlinkClick r:id="rId8"/>
              </a:rPr>
              <a:t>eGovernment Resource Centre: Accessibility Legal Cases - Olympics - Archive</a:t>
            </a:r>
            <a:r>
              <a:rPr lang="en-AU" sz="1400" dirty="0"/>
              <a:t>; </a:t>
            </a:r>
          </a:p>
          <a:p>
            <a:pPr>
              <a:spcAft>
                <a:spcPts val="1800"/>
              </a:spcAft>
            </a:pPr>
            <a:r>
              <a:rPr lang="en-AU" sz="1400" dirty="0">
                <a:hlinkClick r:id="rId9"/>
              </a:rPr>
              <a:t>W3C Web Accessibility Initiative - A Cautionary Tale of Inaccessibility: Sydney Olympics Website</a:t>
            </a:r>
            <a:r>
              <a:rPr lang="en-AU" sz="1400" dirty="0"/>
              <a:t> </a:t>
            </a:r>
          </a:p>
          <a:p>
            <a:pPr>
              <a:spcAft>
                <a:spcPts val="1800"/>
              </a:spcAft>
            </a:pPr>
            <a:r>
              <a:rPr lang="en-AU" sz="1400" dirty="0">
                <a:hlinkClick r:id="rId10"/>
              </a:rPr>
              <a:t>Australian Bureau of Statistics, 8146.0 - Household Use of Information Technology, Australia, 2010-11, Internet and computer use by persons with a disability</a:t>
            </a:r>
            <a:endParaRPr lang="en-AU" sz="1400" dirty="0"/>
          </a:p>
          <a:p>
            <a:pPr>
              <a:spcAft>
                <a:spcPts val="1800"/>
              </a:spcAft>
            </a:pPr>
            <a:r>
              <a:rPr lang="en-AU" sz="1400" dirty="0">
                <a:hlinkClick r:id="rId11"/>
              </a:rPr>
              <a:t>Website Accessibility Conformance Evaluation Methodology (WCAG-EM) 1.0</a:t>
            </a:r>
            <a:endParaRPr lang="en-AU" sz="1400" dirty="0"/>
          </a:p>
          <a:p>
            <a:pPr>
              <a:spcAft>
                <a:spcPts val="1800"/>
              </a:spcAft>
            </a:pPr>
            <a:r>
              <a:rPr lang="en-AU" sz="1400" dirty="0">
                <a:hlinkClick r:id="rId12"/>
              </a:rPr>
              <a:t>Digital Service Standard</a:t>
            </a:r>
            <a:r>
              <a:rPr lang="en-AU" sz="1400" dirty="0"/>
              <a:t> </a:t>
            </a:r>
          </a:p>
          <a:p>
            <a:pPr>
              <a:spcAft>
                <a:spcPts val="1800"/>
              </a:spcAft>
            </a:pPr>
            <a:endParaRPr lang="en-AU" sz="1400" dirty="0"/>
          </a:p>
          <a:p>
            <a:endParaRPr lang="en-AU" sz="1600" dirty="0"/>
          </a:p>
          <a:p>
            <a:endParaRPr lang="en-AU" sz="1600" dirty="0"/>
          </a:p>
          <a:p>
            <a:endParaRPr lang="en-AU" sz="1600" dirty="0"/>
          </a:p>
        </p:txBody>
      </p:sp>
      <p:sp>
        <p:nvSpPr>
          <p:cNvPr id="4" name="Slide Number Placeholder 3"/>
          <p:cNvSpPr>
            <a:spLocks noGrp="1"/>
          </p:cNvSpPr>
          <p:nvPr>
            <p:ph type="sldNum" sz="quarter" idx="12"/>
          </p:nvPr>
        </p:nvSpPr>
        <p:spPr/>
        <p:txBody>
          <a:bodyPr/>
          <a:lstStyle/>
          <a:p>
            <a:fld id="{F90AD231-3A43-451F-92D4-15D20D94E68A}" type="slidenum">
              <a:rPr lang="en-AU" smtClean="0"/>
              <a:pPr/>
              <a:t>43</a:t>
            </a:fld>
            <a:endParaRPr lang="en-AU" dirty="0"/>
          </a:p>
        </p:txBody>
      </p:sp>
    </p:spTree>
    <p:extLst>
      <p:ext uri="{BB962C8B-B14F-4D97-AF65-F5344CB8AC3E}">
        <p14:creationId xmlns:p14="http://schemas.microsoft.com/office/powerpoint/2010/main" val="4021736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value of accessibility</a:t>
            </a:r>
          </a:p>
        </p:txBody>
      </p:sp>
      <p:sp>
        <p:nvSpPr>
          <p:cNvPr id="3" name="Text Placeholder 2"/>
          <p:cNvSpPr>
            <a:spLocks noGrp="1"/>
          </p:cNvSpPr>
          <p:nvPr>
            <p:ph idx="1"/>
          </p:nvPr>
        </p:nvSpPr>
        <p:spPr/>
        <p:txBody>
          <a:bodyPr>
            <a:normAutofit fontScale="55000" lnSpcReduction="20000"/>
          </a:bodyPr>
          <a:lstStyle/>
          <a:p>
            <a:pPr marL="0" indent="0">
              <a:lnSpc>
                <a:spcPct val="120000"/>
              </a:lnSpc>
              <a:spcAft>
                <a:spcPts val="2400"/>
              </a:spcAft>
              <a:buNone/>
            </a:pPr>
            <a:r>
              <a:rPr lang="en-US" sz="3800" dirty="0"/>
              <a:t>Why should I consider accessible design?</a:t>
            </a:r>
          </a:p>
          <a:p>
            <a:pPr marL="457200" lvl="1" indent="0">
              <a:lnSpc>
                <a:spcPct val="120000"/>
              </a:lnSpc>
              <a:spcAft>
                <a:spcPts val="600"/>
              </a:spcAft>
              <a:buNone/>
            </a:pPr>
            <a:r>
              <a:rPr lang="en-US" sz="3000" dirty="0"/>
              <a:t>It is the </a:t>
            </a:r>
            <a:r>
              <a:rPr lang="en-US" sz="3800" b="1" i="1" dirty="0">
                <a:solidFill>
                  <a:srgbClr val="002060"/>
                </a:solidFill>
              </a:rPr>
              <a:t>right</a:t>
            </a:r>
            <a:r>
              <a:rPr lang="en-US" sz="3000" dirty="0"/>
              <a:t> thing to do</a:t>
            </a:r>
          </a:p>
          <a:p>
            <a:pPr lvl="1">
              <a:lnSpc>
                <a:spcPct val="120000"/>
              </a:lnSpc>
              <a:spcAft>
                <a:spcPts val="2400"/>
              </a:spcAft>
            </a:pPr>
            <a:r>
              <a:rPr lang="en-US" sz="2800" dirty="0"/>
              <a:t>Because it provides the basis for inclusion in our digital society to all people.</a:t>
            </a:r>
            <a:endParaRPr lang="en-US" sz="3000" dirty="0"/>
          </a:p>
          <a:p>
            <a:pPr marL="457200" lvl="1" indent="0">
              <a:lnSpc>
                <a:spcPct val="120000"/>
              </a:lnSpc>
              <a:spcAft>
                <a:spcPts val="600"/>
              </a:spcAft>
              <a:buNone/>
            </a:pPr>
            <a:r>
              <a:rPr lang="en-US" sz="3100" dirty="0"/>
              <a:t>It is the </a:t>
            </a:r>
            <a:r>
              <a:rPr lang="en-US" sz="3800" b="1" i="1" dirty="0">
                <a:solidFill>
                  <a:srgbClr val="002060"/>
                </a:solidFill>
              </a:rPr>
              <a:t>smart</a:t>
            </a:r>
            <a:r>
              <a:rPr lang="en-US" sz="3100" dirty="0"/>
              <a:t> thing to do</a:t>
            </a:r>
          </a:p>
          <a:p>
            <a:pPr lvl="1">
              <a:lnSpc>
                <a:spcPct val="120000"/>
              </a:lnSpc>
              <a:spcAft>
                <a:spcPts val="2400"/>
              </a:spcAft>
            </a:pPr>
            <a:r>
              <a:rPr lang="en-US" sz="2700" dirty="0"/>
              <a:t>Because it reflects your </a:t>
            </a:r>
            <a:r>
              <a:rPr lang="en-AU" sz="2700" dirty="0"/>
              <a:t>organisational</a:t>
            </a:r>
            <a:r>
              <a:rPr lang="en-US" sz="2700" dirty="0"/>
              <a:t> mission, leadership, and values; it is good for ALL users and it is great for public relations.</a:t>
            </a:r>
          </a:p>
          <a:p>
            <a:pPr lvl="1">
              <a:lnSpc>
                <a:spcPct val="120000"/>
              </a:lnSpc>
              <a:spcAft>
                <a:spcPts val="2400"/>
              </a:spcAft>
            </a:pPr>
            <a:r>
              <a:rPr lang="en-US" sz="2700" dirty="0"/>
              <a:t>It offers better customer service</a:t>
            </a:r>
            <a:endParaRPr lang="en-US" sz="3000" dirty="0"/>
          </a:p>
          <a:p>
            <a:pPr marL="457200" lvl="1" indent="0">
              <a:lnSpc>
                <a:spcPct val="120000"/>
              </a:lnSpc>
              <a:spcAft>
                <a:spcPts val="600"/>
              </a:spcAft>
              <a:buNone/>
            </a:pPr>
            <a:r>
              <a:rPr lang="en-US" sz="2700" dirty="0"/>
              <a:t>It is the </a:t>
            </a:r>
            <a:r>
              <a:rPr lang="en-US" sz="3800" b="1" i="1" dirty="0">
                <a:solidFill>
                  <a:srgbClr val="002060"/>
                </a:solidFill>
              </a:rPr>
              <a:t>law</a:t>
            </a:r>
          </a:p>
          <a:p>
            <a:pPr lvl="1">
              <a:lnSpc>
                <a:spcPct val="120000"/>
              </a:lnSpc>
              <a:spcAft>
                <a:spcPts val="2400"/>
              </a:spcAft>
            </a:pPr>
            <a:r>
              <a:rPr lang="en-US" sz="2700" dirty="0"/>
              <a:t>Equal access is required by law. Your organisation could face litigation for an inaccessible website.</a:t>
            </a:r>
          </a:p>
        </p:txBody>
      </p:sp>
    </p:spTree>
    <p:extLst>
      <p:ext uri="{BB962C8B-B14F-4D97-AF65-F5344CB8AC3E}">
        <p14:creationId xmlns:p14="http://schemas.microsoft.com/office/powerpoint/2010/main" val="2814161547"/>
      </p:ext>
    </p:extLst>
  </p:cSld>
  <p:clrMapOvr>
    <a:masterClrMapping/>
  </p:clrMapOvr>
  <mc:AlternateContent xmlns:mc="http://schemas.openxmlformats.org/markup-compatibility/2006" xmlns:p14="http://schemas.microsoft.com/office/powerpoint/2010/main">
    <mc:Choice Requires="p14">
      <p:transition p14:dur="0" advTm="92070"/>
    </mc:Choice>
    <mc:Fallback xmlns="">
      <p:transition advTm="9207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6</a:t>
            </a:fld>
            <a:endParaRPr lang="en-AU" dirty="0"/>
          </a:p>
        </p:txBody>
      </p:sp>
      <p:sp>
        <p:nvSpPr>
          <p:cNvPr id="9" name="TextBox 8"/>
          <p:cNvSpPr txBox="1"/>
          <p:nvPr/>
        </p:nvSpPr>
        <p:spPr>
          <a:xfrm>
            <a:off x="4401964" y="2088278"/>
            <a:ext cx="4533817" cy="4124206"/>
          </a:xfrm>
          <a:prstGeom prst="rect">
            <a:avLst/>
          </a:prstGeom>
          <a:noFill/>
          <a:ln w="9525">
            <a:noFill/>
          </a:ln>
        </p:spPr>
        <p:txBody>
          <a:bodyPr wrap="square" rtlCol="0">
            <a:spAutoFit/>
          </a:bodyPr>
          <a:lstStyle/>
          <a:p>
            <a:endParaRPr lang="en-AU" sz="1200" b="1" dirty="0"/>
          </a:p>
          <a:p>
            <a:pPr>
              <a:tabLst>
                <a:tab pos="1080000" algn="l"/>
                <a:tab pos="1980000" algn="l"/>
                <a:tab pos="3240000" algn="l"/>
              </a:tabLst>
            </a:pPr>
            <a:r>
              <a:rPr lang="en-AU" sz="1400" dirty="0"/>
              <a:t>Western Australia	</a:t>
            </a:r>
            <a:r>
              <a:rPr lang="en-AU" sz="1400" dirty="0">
                <a:solidFill>
                  <a:schemeClr val="bg1"/>
                </a:solidFill>
              </a:rPr>
              <a:t>Level</a:t>
            </a:r>
            <a:r>
              <a:rPr lang="en-AU" sz="1400" dirty="0"/>
              <a:t> </a:t>
            </a:r>
          </a:p>
          <a:p>
            <a:pPr>
              <a:tabLst>
                <a:tab pos="895350" algn="l"/>
                <a:tab pos="1976438" algn="l"/>
                <a:tab pos="3238500" algn="l"/>
              </a:tabLst>
            </a:pPr>
            <a:r>
              <a:rPr lang="en-AU" sz="1400" dirty="0"/>
              <a:t>        A</a:t>
            </a:r>
            <a:r>
              <a:rPr lang="en-AU" sz="1400" dirty="0">
                <a:solidFill>
                  <a:schemeClr val="bg1"/>
                </a:solidFill>
              </a:rPr>
              <a:t>.</a:t>
            </a:r>
            <a:r>
              <a:rPr lang="en-AU" sz="1400" dirty="0"/>
              <a:t> 	Mandatory	31 December 2013</a:t>
            </a:r>
          </a:p>
          <a:p>
            <a:pPr>
              <a:spcAft>
                <a:spcPts val="1200"/>
              </a:spcAft>
              <a:tabLst>
                <a:tab pos="895350" algn="l"/>
                <a:tab pos="1976438" algn="l"/>
                <a:tab pos="3238500" algn="l"/>
              </a:tabLst>
            </a:pPr>
            <a:r>
              <a:rPr lang="en-AU" sz="1400" dirty="0"/>
              <a:t>        AA 	Preferred	31 December 2013</a:t>
            </a:r>
          </a:p>
          <a:p>
            <a:pPr>
              <a:tabLst>
                <a:tab pos="895350" algn="l"/>
                <a:tab pos="1976438" algn="l"/>
                <a:tab pos="3238500" algn="l"/>
              </a:tabLst>
            </a:pPr>
            <a:endParaRPr lang="en-AU" sz="1400" dirty="0"/>
          </a:p>
          <a:p>
            <a:pPr>
              <a:tabLst>
                <a:tab pos="895350" algn="l"/>
                <a:tab pos="1976438" algn="l"/>
                <a:tab pos="3238500" algn="l"/>
              </a:tabLst>
            </a:pPr>
            <a:r>
              <a:rPr lang="en-AU" sz="1400" dirty="0"/>
              <a:t>Victoria, ACT, NSW and NT </a:t>
            </a:r>
          </a:p>
          <a:p>
            <a:pPr>
              <a:tabLst>
                <a:tab pos="895350" algn="l"/>
                <a:tab pos="1976438" algn="l"/>
                <a:tab pos="3238500" algn="l"/>
              </a:tabLst>
            </a:pPr>
            <a:r>
              <a:rPr lang="en-AU" sz="1400" dirty="0"/>
              <a:t>        A</a:t>
            </a:r>
            <a:r>
              <a:rPr lang="en-AU" sz="1400" dirty="0">
                <a:solidFill>
                  <a:schemeClr val="bg1"/>
                </a:solidFill>
              </a:rPr>
              <a:t>.</a:t>
            </a:r>
            <a:r>
              <a:rPr lang="en-AU" sz="1400" dirty="0"/>
              <a:t> 	Mandatory 	31 December 2012</a:t>
            </a:r>
          </a:p>
          <a:p>
            <a:pPr>
              <a:spcAft>
                <a:spcPts val="1200"/>
              </a:spcAft>
              <a:tabLst>
                <a:tab pos="895350" algn="l"/>
                <a:tab pos="1976438" algn="l"/>
                <a:tab pos="3238500" algn="l"/>
              </a:tabLst>
            </a:pPr>
            <a:r>
              <a:rPr lang="en-AU" sz="1400" dirty="0"/>
              <a:t>        AA 	Mandatory 	31 December 2014</a:t>
            </a:r>
          </a:p>
          <a:p>
            <a:pPr>
              <a:tabLst>
                <a:tab pos="895350" algn="l"/>
                <a:tab pos="1976438" algn="l"/>
                <a:tab pos="3238500" algn="l"/>
              </a:tabLst>
            </a:pPr>
            <a:r>
              <a:rPr lang="en-AU" sz="1400" dirty="0"/>
              <a:t>Queensland	</a:t>
            </a:r>
            <a:r>
              <a:rPr lang="en-AU" sz="1400" dirty="0">
                <a:solidFill>
                  <a:schemeClr val="bg1"/>
                </a:solidFill>
              </a:rPr>
              <a:t>Level</a:t>
            </a:r>
          </a:p>
          <a:p>
            <a:pPr>
              <a:tabLst>
                <a:tab pos="895350" algn="l"/>
                <a:tab pos="1976438" algn="l"/>
                <a:tab pos="3238500" algn="l"/>
              </a:tabLst>
            </a:pPr>
            <a:r>
              <a:rPr lang="en-AU" sz="1400" dirty="0"/>
              <a:t>        A 	Mandatory 	31 December 2012</a:t>
            </a:r>
          </a:p>
          <a:p>
            <a:pPr>
              <a:tabLst>
                <a:tab pos="895350" algn="l"/>
                <a:tab pos="1976438" algn="l"/>
                <a:tab pos="3238500" algn="l"/>
              </a:tabLst>
            </a:pPr>
            <a:r>
              <a:rPr lang="en-AU" sz="1400" dirty="0"/>
              <a:t>        AA 	Mandatory 	31 December 2014</a:t>
            </a:r>
          </a:p>
          <a:p>
            <a:pPr>
              <a:spcAft>
                <a:spcPts val="1200"/>
              </a:spcAft>
              <a:tabLst>
                <a:tab pos="895350" algn="l"/>
                <a:tab pos="1976438" algn="l"/>
                <a:tab pos="3238500" algn="l"/>
              </a:tabLst>
            </a:pPr>
            <a:r>
              <a:rPr lang="en-AU" sz="1400" dirty="0"/>
              <a:t>        AA 	excludes Guideline 1.2 Time Based Media</a:t>
            </a:r>
          </a:p>
          <a:p>
            <a:pPr>
              <a:spcAft>
                <a:spcPts val="1200"/>
              </a:spcAft>
              <a:tabLst>
                <a:tab pos="895350" algn="l"/>
                <a:tab pos="1976438" algn="l"/>
                <a:tab pos="3238500" algn="l"/>
              </a:tabLst>
            </a:pPr>
            <a:r>
              <a:rPr lang="en-AU" sz="1400" dirty="0"/>
              <a:t>South Australia   No specific dates set for the state.</a:t>
            </a:r>
          </a:p>
          <a:p>
            <a:pPr>
              <a:tabLst>
                <a:tab pos="895350" algn="l"/>
                <a:tab pos="1976438" algn="l"/>
                <a:tab pos="3238500" algn="l"/>
              </a:tabLst>
            </a:pPr>
            <a:r>
              <a:rPr lang="en-AU" sz="1400" dirty="0"/>
              <a:t>Tasmania	</a:t>
            </a:r>
            <a:r>
              <a:rPr lang="en-AU" sz="1400" dirty="0">
                <a:solidFill>
                  <a:schemeClr val="bg1"/>
                </a:solidFill>
              </a:rPr>
              <a:t>Level</a:t>
            </a:r>
            <a:r>
              <a:rPr lang="en-AU" sz="1400" dirty="0"/>
              <a:t> </a:t>
            </a:r>
          </a:p>
          <a:p>
            <a:pPr>
              <a:tabLst>
                <a:tab pos="895350" algn="l"/>
                <a:tab pos="1976438" algn="l"/>
                <a:tab pos="3238500" algn="l"/>
              </a:tabLst>
            </a:pPr>
            <a:r>
              <a:rPr lang="en-AU" sz="1400" dirty="0"/>
              <a:t>        A</a:t>
            </a:r>
            <a:r>
              <a:rPr lang="en-AU" sz="1400" dirty="0">
                <a:solidFill>
                  <a:schemeClr val="bg1"/>
                </a:solidFill>
              </a:rPr>
              <a:t>.</a:t>
            </a:r>
            <a:r>
              <a:rPr lang="en-AU" sz="1400" dirty="0"/>
              <a:t> 	Mandatory 	31 December 2012</a:t>
            </a:r>
          </a:p>
          <a:p>
            <a:pPr>
              <a:spcAft>
                <a:spcPts val="1200"/>
              </a:spcAft>
              <a:tabLst>
                <a:tab pos="895350" algn="l"/>
                <a:tab pos="1976438" algn="l"/>
                <a:tab pos="3238500" algn="l"/>
              </a:tabLst>
            </a:pPr>
            <a:r>
              <a:rPr lang="en-AU" sz="1400" dirty="0"/>
              <a:t>        AA 	Recommended 31 December 2014</a:t>
            </a:r>
          </a:p>
        </p:txBody>
      </p:sp>
      <p:sp>
        <p:nvSpPr>
          <p:cNvPr id="7" name="TextBox 6"/>
          <p:cNvSpPr txBox="1"/>
          <p:nvPr/>
        </p:nvSpPr>
        <p:spPr>
          <a:xfrm>
            <a:off x="4401960" y="1718943"/>
            <a:ext cx="4630588" cy="369332"/>
          </a:xfrm>
          <a:prstGeom prst="rect">
            <a:avLst/>
          </a:prstGeom>
          <a:noFill/>
        </p:spPr>
        <p:txBody>
          <a:bodyPr wrap="square" rtlCol="0">
            <a:spAutoFit/>
          </a:bodyPr>
          <a:lstStyle/>
          <a:p>
            <a:r>
              <a:rPr lang="en-AU" b="1" dirty="0"/>
              <a:t>State and Territory Governments</a:t>
            </a:r>
          </a:p>
        </p:txBody>
      </p:sp>
      <p:grpSp>
        <p:nvGrpSpPr>
          <p:cNvPr id="10" name="Group 9" descr="Map of Australia showing level of WCAG compliance" title="Map of Australia showing level of WCAG compliance"/>
          <p:cNvGrpSpPr/>
          <p:nvPr/>
        </p:nvGrpSpPr>
        <p:grpSpPr>
          <a:xfrm>
            <a:off x="251520" y="2275135"/>
            <a:ext cx="3909023" cy="3361207"/>
            <a:chOff x="215699" y="3139230"/>
            <a:chExt cx="3909023" cy="3361206"/>
          </a:xfrm>
        </p:grpSpPr>
        <p:pic>
          <p:nvPicPr>
            <p:cNvPr id="1027" name="Picture 3" title="images of australia on a ma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699" y="3139230"/>
              <a:ext cx="3778509" cy="3361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598104" y="4264925"/>
              <a:ext cx="3526618" cy="967470"/>
              <a:chOff x="5352344" y="885688"/>
              <a:chExt cx="2666044" cy="754744"/>
            </a:xfrm>
          </p:grpSpPr>
          <p:sp>
            <p:nvSpPr>
              <p:cNvPr id="6" name="TextBox 5"/>
              <p:cNvSpPr txBox="1"/>
              <p:nvPr/>
            </p:nvSpPr>
            <p:spPr>
              <a:xfrm>
                <a:off x="5443671" y="885688"/>
                <a:ext cx="2520280" cy="288124"/>
              </a:xfrm>
              <a:prstGeom prst="rect">
                <a:avLst/>
              </a:prstGeom>
              <a:noFill/>
            </p:spPr>
            <p:txBody>
              <a:bodyPr wrap="square" rtlCol="0">
                <a:spAutoFit/>
              </a:bodyPr>
              <a:lstStyle/>
              <a:p>
                <a:r>
                  <a:rPr lang="en-AU" dirty="0">
                    <a:solidFill>
                      <a:schemeClr val="bg1"/>
                    </a:solidFill>
                  </a:rPr>
                  <a:t>Federal Government</a:t>
                </a:r>
              </a:p>
            </p:txBody>
          </p:sp>
          <p:sp>
            <p:nvSpPr>
              <p:cNvPr id="5" name="TextBox 4"/>
              <p:cNvSpPr txBox="1"/>
              <p:nvPr/>
            </p:nvSpPr>
            <p:spPr>
              <a:xfrm>
                <a:off x="5352344" y="1184237"/>
                <a:ext cx="2666044" cy="456195"/>
              </a:xfrm>
              <a:prstGeom prst="rect">
                <a:avLst/>
              </a:prstGeom>
              <a:noFill/>
            </p:spPr>
            <p:txBody>
              <a:bodyPr wrap="square" rtlCol="0">
                <a:spAutoFit/>
              </a:bodyPr>
              <a:lstStyle/>
              <a:p>
                <a:r>
                  <a:rPr lang="en-AU" sz="1600" dirty="0">
                    <a:solidFill>
                      <a:schemeClr val="bg1"/>
                    </a:solidFill>
                  </a:rPr>
                  <a:t>WCAG 2.0 A</a:t>
                </a:r>
                <a:r>
                  <a:rPr lang="en-AU" sz="1600" dirty="0">
                    <a:solidFill>
                      <a:srgbClr val="008000"/>
                    </a:solidFill>
                  </a:rPr>
                  <a:t>.</a:t>
                </a:r>
                <a:r>
                  <a:rPr lang="en-AU" sz="1600" dirty="0">
                    <a:solidFill>
                      <a:schemeClr val="bg1"/>
                    </a:solidFill>
                  </a:rPr>
                  <a:t> – December 2012</a:t>
                </a:r>
              </a:p>
              <a:p>
                <a:r>
                  <a:rPr lang="en-AU" sz="1600" dirty="0">
                    <a:solidFill>
                      <a:schemeClr val="bg1"/>
                    </a:solidFill>
                  </a:rPr>
                  <a:t>WCAG 2.0 AA – December 2014</a:t>
                </a:r>
              </a:p>
            </p:txBody>
          </p:sp>
        </p:grpSp>
      </p:grpSp>
      <p:sp>
        <p:nvSpPr>
          <p:cNvPr id="8" name="TextBox 7"/>
          <p:cNvSpPr txBox="1"/>
          <p:nvPr/>
        </p:nvSpPr>
        <p:spPr>
          <a:xfrm>
            <a:off x="393425" y="908722"/>
            <a:ext cx="8017079" cy="646331"/>
          </a:xfrm>
          <a:prstGeom prst="rect">
            <a:avLst/>
          </a:prstGeom>
          <a:noFill/>
        </p:spPr>
        <p:txBody>
          <a:bodyPr wrap="square" rtlCol="0">
            <a:spAutoFit/>
          </a:bodyPr>
          <a:lstStyle/>
          <a:p>
            <a:r>
              <a:rPr lang="en-AU" dirty="0"/>
              <a:t>Australia has now adopted the Web Content Accessibility Guidelines (WCAG) version 2.0 as the standard for website accessibility.</a:t>
            </a:r>
          </a:p>
        </p:txBody>
      </p:sp>
      <p:sp>
        <p:nvSpPr>
          <p:cNvPr id="2" name="Title 1"/>
          <p:cNvSpPr>
            <a:spLocks noGrp="1"/>
          </p:cNvSpPr>
          <p:nvPr>
            <p:ph type="title"/>
          </p:nvPr>
        </p:nvSpPr>
        <p:spPr>
          <a:xfrm>
            <a:off x="251520" y="188640"/>
            <a:ext cx="8323334" cy="764704"/>
          </a:xfrm>
        </p:spPr>
        <p:txBody>
          <a:bodyPr/>
          <a:lstStyle/>
          <a:p>
            <a:r>
              <a:rPr lang="en-AU" dirty="0"/>
              <a:t>Government WCAG 2.0 Compliance targets</a:t>
            </a:r>
          </a:p>
        </p:txBody>
      </p:sp>
    </p:spTree>
    <p:extLst>
      <p:ext uri="{BB962C8B-B14F-4D97-AF65-F5344CB8AC3E}">
        <p14:creationId xmlns:p14="http://schemas.microsoft.com/office/powerpoint/2010/main" val="240554346"/>
      </p:ext>
    </p:extLst>
  </p:cSld>
  <p:clrMapOvr>
    <a:masterClrMapping/>
  </p:clrMapOvr>
  <mc:AlternateContent xmlns:mc="http://schemas.openxmlformats.org/markup-compatibility/2006" xmlns:p14="http://schemas.microsoft.com/office/powerpoint/2010/main">
    <mc:Choice Requires="p14">
      <p:transition p14:dur="0" advTm="40141"/>
    </mc:Choice>
    <mc:Fallback xmlns="">
      <p:transition advTm="4014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0AD231-3A43-451F-92D4-15D20D94E68A}" type="slidenum">
              <a:rPr lang="en-AU" smtClean="0"/>
              <a:pPr/>
              <a:t>7</a:t>
            </a:fld>
            <a:endParaRPr lang="en-AU" dirty="0"/>
          </a:p>
        </p:txBody>
      </p:sp>
      <p:pic>
        <p:nvPicPr>
          <p:cNvPr id="1026" name="Picture 2" descr="Image of ISO 40500:2012 home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601" y="3958317"/>
            <a:ext cx="3351413" cy="208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7089" y="4294547"/>
            <a:ext cx="4608512" cy="1415772"/>
          </a:xfrm>
          <a:prstGeom prst="rect">
            <a:avLst/>
          </a:prstGeom>
          <a:noFill/>
        </p:spPr>
        <p:txBody>
          <a:bodyPr wrap="square" rtlCol="0">
            <a:spAutoFit/>
          </a:bodyPr>
          <a:lstStyle/>
          <a:p>
            <a:pPr marL="104400">
              <a:spcAft>
                <a:spcPts val="1200"/>
              </a:spcAft>
            </a:pPr>
            <a:r>
              <a:rPr lang="en-AU" sz="2200" dirty="0">
                <a:solidFill>
                  <a:srgbClr val="4A7628"/>
                </a:solidFill>
              </a:rPr>
              <a:t>International Organisation for Standardisation (ISO)</a:t>
            </a:r>
          </a:p>
          <a:p>
            <a:pPr marL="284400" lvl="1" indent="-285750">
              <a:spcAft>
                <a:spcPts val="1200"/>
              </a:spcAft>
              <a:buFont typeface="Courier New" pitchFamily="49" charset="0"/>
              <a:buChar char="o"/>
            </a:pPr>
            <a:r>
              <a:rPr lang="en-AU" sz="1600" dirty="0"/>
              <a:t>WCAG 2.0 is an ISO/IEC International Standard (</a:t>
            </a:r>
            <a:r>
              <a:rPr lang="en-AU" sz="1600" dirty="0">
                <a:hlinkClick r:id="rId4"/>
              </a:rPr>
              <a:t>ISO/IEC 40500:2012</a:t>
            </a:r>
            <a:r>
              <a:rPr lang="en-AU" sz="1600" dirty="0"/>
              <a:t>). </a:t>
            </a:r>
            <a:endParaRPr lang="en-AU" dirty="0"/>
          </a:p>
        </p:txBody>
      </p:sp>
      <p:sp>
        <p:nvSpPr>
          <p:cNvPr id="3" name="Content Placeholder 2"/>
          <p:cNvSpPr>
            <a:spLocks noGrp="1"/>
          </p:cNvSpPr>
          <p:nvPr>
            <p:ph idx="1"/>
          </p:nvPr>
        </p:nvSpPr>
        <p:spPr>
          <a:xfrm>
            <a:off x="307440" y="1268760"/>
            <a:ext cx="8152992" cy="2952328"/>
          </a:xfrm>
        </p:spPr>
        <p:txBody>
          <a:bodyPr/>
          <a:lstStyle/>
          <a:p>
            <a:pPr marL="104400" indent="0">
              <a:buNone/>
            </a:pPr>
            <a:r>
              <a:rPr lang="en-AU" dirty="0"/>
              <a:t>WCAG 2.0 is the standard required by Australian law</a:t>
            </a:r>
          </a:p>
          <a:p>
            <a:pPr marL="284400" lvl="1"/>
            <a:r>
              <a:rPr lang="en-AU" dirty="0"/>
              <a:t>WCAG 2.0 is a framework of web accessibility guidelines developed by a working group of World Wide Web Consortium (W3C) to assist developers in creating websites that are accessible for all users, not just the able-bodied.</a:t>
            </a:r>
          </a:p>
          <a:p>
            <a:pPr marL="284400" lvl="1"/>
            <a:r>
              <a:rPr lang="en-AU" dirty="0"/>
              <a:t>Following these guidelines will make content accessible to a wider range of people with disabilities, including blindness and low vision, deafness and hearing loss, learning disabilities, cognitive limitations, limited movement, speech disabilities, photosensitivity and combinations of these. </a:t>
            </a:r>
          </a:p>
        </p:txBody>
      </p:sp>
      <p:sp>
        <p:nvSpPr>
          <p:cNvPr id="2" name="Title 1"/>
          <p:cNvSpPr>
            <a:spLocks noGrp="1"/>
          </p:cNvSpPr>
          <p:nvPr>
            <p:ph type="title"/>
          </p:nvPr>
        </p:nvSpPr>
        <p:spPr>
          <a:xfrm>
            <a:off x="251519" y="188640"/>
            <a:ext cx="8568953" cy="764704"/>
          </a:xfrm>
        </p:spPr>
        <p:txBody>
          <a:bodyPr/>
          <a:lstStyle/>
          <a:p>
            <a:pPr marL="104400"/>
            <a:r>
              <a:rPr lang="en-AU" dirty="0"/>
              <a:t>Web Content Accessibility Guidelines (WCAG) 2.0</a:t>
            </a:r>
          </a:p>
        </p:txBody>
      </p:sp>
    </p:spTree>
    <p:extLst>
      <p:ext uri="{BB962C8B-B14F-4D97-AF65-F5344CB8AC3E}">
        <p14:creationId xmlns:p14="http://schemas.microsoft.com/office/powerpoint/2010/main" val="1604724524"/>
      </p:ext>
    </p:extLst>
  </p:cSld>
  <p:clrMapOvr>
    <a:masterClrMapping/>
  </p:clrMapOvr>
  <mc:AlternateContent xmlns:mc="http://schemas.openxmlformats.org/markup-compatibility/2006" xmlns:p14="http://schemas.microsoft.com/office/powerpoint/2010/main">
    <mc:Choice Requires="p14">
      <p:transition p14:dur="0" advTm="104602"/>
    </mc:Choice>
    <mc:Fallback xmlns="">
      <p:transition advTm="1046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covered by the requirements?</a:t>
            </a:r>
          </a:p>
        </p:txBody>
      </p:sp>
      <p:sp>
        <p:nvSpPr>
          <p:cNvPr id="3" name="Content Placeholder 2"/>
          <p:cNvSpPr>
            <a:spLocks noGrp="1"/>
          </p:cNvSpPr>
          <p:nvPr>
            <p:ph idx="1"/>
          </p:nvPr>
        </p:nvSpPr>
        <p:spPr/>
        <p:txBody>
          <a:bodyPr/>
          <a:lstStyle/>
          <a:p>
            <a:pPr lvl="0"/>
            <a:r>
              <a:rPr lang="en-AU" sz="2400" dirty="0"/>
              <a:t>Internet</a:t>
            </a:r>
          </a:p>
          <a:p>
            <a:pPr lvl="0"/>
            <a:r>
              <a:rPr lang="en-AU" sz="2400" dirty="0"/>
              <a:t>Intranet</a:t>
            </a:r>
          </a:p>
          <a:p>
            <a:pPr lvl="0"/>
            <a:r>
              <a:rPr lang="en-AU" sz="2400" dirty="0"/>
              <a:t>Extranets</a:t>
            </a:r>
          </a:p>
          <a:p>
            <a:pPr lvl="0"/>
            <a:r>
              <a:rPr lang="en-AU" sz="2400" dirty="0"/>
              <a:t>Documents that are downloaded from any of these sources</a:t>
            </a:r>
          </a:p>
          <a:p>
            <a:pPr marL="0" indent="0">
              <a:buNone/>
            </a:pPr>
            <a:endParaRPr lang="en-AU" dirty="0"/>
          </a:p>
        </p:txBody>
      </p:sp>
      <p:sp>
        <p:nvSpPr>
          <p:cNvPr id="4" name="Slide Number Placeholder 3"/>
          <p:cNvSpPr>
            <a:spLocks noGrp="1"/>
          </p:cNvSpPr>
          <p:nvPr>
            <p:ph type="sldNum" sz="quarter" idx="12"/>
          </p:nvPr>
        </p:nvSpPr>
        <p:spPr/>
        <p:txBody>
          <a:bodyPr/>
          <a:lstStyle/>
          <a:p>
            <a:fld id="{F90AD231-3A43-451F-92D4-15D20D94E68A}" type="slidenum">
              <a:rPr lang="en-AU" smtClean="0"/>
              <a:pPr/>
              <a:t>8</a:t>
            </a:fld>
            <a:endParaRPr lang="en-AU" dirty="0"/>
          </a:p>
        </p:txBody>
      </p:sp>
    </p:spTree>
    <p:extLst>
      <p:ext uri="{BB962C8B-B14F-4D97-AF65-F5344CB8AC3E}">
        <p14:creationId xmlns:p14="http://schemas.microsoft.com/office/powerpoint/2010/main" val="237036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064896" cy="764704"/>
          </a:xfrm>
        </p:spPr>
        <p:txBody>
          <a:bodyPr/>
          <a:lstStyle/>
          <a:p>
            <a:r>
              <a:rPr lang="en-AU" dirty="0"/>
              <a:t>Who needs to be accessibility compliant</a:t>
            </a:r>
          </a:p>
        </p:txBody>
      </p:sp>
      <p:sp>
        <p:nvSpPr>
          <p:cNvPr id="3" name="Content Placeholder 2"/>
          <p:cNvSpPr>
            <a:spLocks noGrp="1"/>
          </p:cNvSpPr>
          <p:nvPr>
            <p:ph idx="1"/>
          </p:nvPr>
        </p:nvSpPr>
        <p:spPr>
          <a:xfrm>
            <a:off x="683568" y="1268760"/>
            <a:ext cx="7792952" cy="5040560"/>
          </a:xfrm>
        </p:spPr>
        <p:txBody>
          <a:bodyPr>
            <a:normAutofit/>
          </a:bodyPr>
          <a:lstStyle/>
          <a:p>
            <a:pPr marL="0" indent="0">
              <a:lnSpc>
                <a:spcPct val="120000"/>
              </a:lnSpc>
              <a:buNone/>
            </a:pPr>
            <a:r>
              <a:rPr lang="en-AU" dirty="0"/>
              <a:t>Anyone who has a website must be compliant under the World Wide Web Access: Disability Discrimination Act which is administered by the Australian Human Rights Commission</a:t>
            </a:r>
          </a:p>
          <a:p>
            <a:pPr marL="0" lvl="1" indent="-162900">
              <a:buNone/>
            </a:pPr>
            <a:r>
              <a:rPr lang="en-AU" dirty="0"/>
              <a:t>This includes:</a:t>
            </a:r>
          </a:p>
          <a:p>
            <a:pPr lvl="2"/>
            <a:r>
              <a:rPr lang="en-AU" b="1" dirty="0"/>
              <a:t>Australian Government Agencies</a:t>
            </a:r>
            <a:r>
              <a:rPr lang="en-AU" dirty="0"/>
              <a:t>.  Australian Government Agencies are also required to be compliant under the Web Accessibility National Transition Strategy.</a:t>
            </a:r>
          </a:p>
          <a:p>
            <a:pPr lvl="2"/>
            <a:r>
              <a:rPr lang="en-AU" b="1" dirty="0"/>
              <a:t>State and Territories</a:t>
            </a:r>
            <a:r>
              <a:rPr lang="en-AU" dirty="0"/>
              <a:t>.  States and Territory Governments also have their own compliance requirements within the Australian Government framework</a:t>
            </a:r>
          </a:p>
          <a:p>
            <a:pPr lvl="2"/>
            <a:r>
              <a:rPr lang="en-AU" dirty="0"/>
              <a:t>Businesses</a:t>
            </a:r>
          </a:p>
          <a:p>
            <a:pPr lvl="2"/>
            <a:r>
              <a:rPr lang="en-AU" dirty="0"/>
              <a:t>Charities</a:t>
            </a:r>
          </a:p>
          <a:p>
            <a:pPr lvl="2"/>
            <a:r>
              <a:rPr lang="en-AU" dirty="0"/>
              <a:t>Educational organisations</a:t>
            </a:r>
          </a:p>
          <a:p>
            <a:pPr lvl="2"/>
            <a:r>
              <a:rPr lang="en-AU" dirty="0"/>
              <a:t>Individuals</a:t>
            </a:r>
          </a:p>
          <a:p>
            <a:pPr marL="0" indent="0">
              <a:buNone/>
            </a:pPr>
            <a:endParaRPr lang="en-AU" dirty="0"/>
          </a:p>
          <a:p>
            <a:endParaRPr lang="en-AU" dirty="0"/>
          </a:p>
          <a:p>
            <a:endParaRPr lang="en-AU" dirty="0"/>
          </a:p>
        </p:txBody>
      </p:sp>
      <p:sp>
        <p:nvSpPr>
          <p:cNvPr id="4" name="Slide Number Placeholder 3"/>
          <p:cNvSpPr>
            <a:spLocks noGrp="1"/>
          </p:cNvSpPr>
          <p:nvPr>
            <p:ph type="sldNum" sz="quarter" idx="12"/>
          </p:nvPr>
        </p:nvSpPr>
        <p:spPr/>
        <p:txBody>
          <a:bodyPr/>
          <a:lstStyle/>
          <a:p>
            <a:fld id="{F90AD231-3A43-451F-92D4-15D20D94E68A}" type="slidenum">
              <a:rPr lang="en-AU" smtClean="0"/>
              <a:pPr/>
              <a:t>9</a:t>
            </a:fld>
            <a:endParaRPr lang="en-AU" dirty="0"/>
          </a:p>
        </p:txBody>
      </p:sp>
    </p:spTree>
    <p:extLst>
      <p:ext uri="{BB962C8B-B14F-4D97-AF65-F5344CB8AC3E}">
        <p14:creationId xmlns:p14="http://schemas.microsoft.com/office/powerpoint/2010/main" val="842146199"/>
      </p:ext>
    </p:extLst>
  </p:cSld>
  <p:clrMapOvr>
    <a:masterClrMapping/>
  </p:clrMapOvr>
  <mc:AlternateContent xmlns:mc="http://schemas.openxmlformats.org/markup-compatibility/2006" xmlns:p14="http://schemas.microsoft.com/office/powerpoint/2010/main">
    <mc:Choice Requires="p14">
      <p:transition p14:dur="0" advTm="1327"/>
    </mc:Choice>
    <mc:Fallback xmlns="">
      <p:transition advTm="132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1.5|33.3|22.4|12.5|26.4|36.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Web Key IT">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004C99"/>
      </a:hlink>
      <a:folHlink>
        <a:srgbClr val="004C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WKIT Presentation template</Template>
  <TotalTime>5402</TotalTime>
  <Words>5371</Words>
  <Application>Microsoft Office PowerPoint</Application>
  <PresentationFormat>On-screen Show (4:3)</PresentationFormat>
  <Paragraphs>586</Paragraphs>
  <Slides>43</Slides>
  <Notes>43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Arial</vt:lpstr>
      <vt:lpstr>Calibri</vt:lpstr>
      <vt:lpstr>Calibri Light</vt:lpstr>
      <vt:lpstr>Century Gothic</vt:lpstr>
      <vt:lpstr>Courier New</vt:lpstr>
      <vt:lpstr>Lucida Sans</vt:lpstr>
      <vt:lpstr>Mangal</vt:lpstr>
      <vt:lpstr>Segoe UI</vt:lpstr>
      <vt:lpstr>Verdana</vt:lpstr>
      <vt:lpstr>Executive</vt:lpstr>
      <vt:lpstr>Office Theme</vt:lpstr>
      <vt:lpstr>Sponsor screen</vt:lpstr>
      <vt:lpstr>Web Accessibility: Responsibilities, Laws &amp; Policies, Australian Requirements  Dr Vivienne Conway DDD Perth 2017</vt:lpstr>
      <vt:lpstr>Challenge the way you think</vt:lpstr>
      <vt:lpstr>What we will discuss today</vt:lpstr>
      <vt:lpstr>The value of accessibility</vt:lpstr>
      <vt:lpstr>Government WCAG 2.0 Compliance targets</vt:lpstr>
      <vt:lpstr>Web Content Accessibility Guidelines (WCAG) 2.0</vt:lpstr>
      <vt:lpstr>What is covered by the requirements?</vt:lpstr>
      <vt:lpstr>Who needs to be accessibility compliant</vt:lpstr>
      <vt:lpstr>Australian Human Rights Commission</vt:lpstr>
      <vt:lpstr>The Australian Human Rights Commission…</vt:lpstr>
      <vt:lpstr>Policy trends</vt:lpstr>
      <vt:lpstr>Government tendering requirements</vt:lpstr>
      <vt:lpstr>It’s time to change our thinking</vt:lpstr>
      <vt:lpstr>The power of the web is to  be inclusive</vt:lpstr>
      <vt:lpstr>But! Are good intentions good enough?</vt:lpstr>
      <vt:lpstr>Who does accessibility benefit in the community?</vt:lpstr>
      <vt:lpstr>How does business benefit from accessibility?</vt:lpstr>
      <vt:lpstr>Accessibility and search engines</vt:lpstr>
      <vt:lpstr>The Business Case for Accessibility</vt:lpstr>
      <vt:lpstr>Other benefits to the website owner and you as the developer </vt:lpstr>
      <vt:lpstr>What happens if I do nothing?</vt:lpstr>
      <vt:lpstr>Build access not barriers</vt:lpstr>
      <vt:lpstr>Putting blockers in the way</vt:lpstr>
      <vt:lpstr>Accessibility: Small differences, big benefits</vt:lpstr>
      <vt:lpstr>Know your customer’s needs</vt:lpstr>
      <vt:lpstr>Looking at accessibility issues and the associated WCAG 2.0 Guidelines</vt:lpstr>
      <vt:lpstr>Links need to make sense out of context</vt:lpstr>
      <vt:lpstr>Using links with the same name</vt:lpstr>
      <vt:lpstr>People need to enlarge text</vt:lpstr>
      <vt:lpstr>Colour Contrast Issues</vt:lpstr>
      <vt:lpstr>More colour issues</vt:lpstr>
      <vt:lpstr>How would I know what these symbols mean?</vt:lpstr>
      <vt:lpstr>‘Out of Site’ Benefits - YouTube</vt:lpstr>
      <vt:lpstr>Be an accessible developer</vt:lpstr>
      <vt:lpstr>Picking a good developer – our advice to clients</vt:lpstr>
      <vt:lpstr>Common developer pitfalls</vt:lpstr>
      <vt:lpstr>Challenges to implementing accessibility</vt:lpstr>
      <vt:lpstr>Designing for Universal Access</vt:lpstr>
      <vt:lpstr>Accept the challenge!</vt:lpstr>
      <vt:lpstr>Let’s unlock the web</vt:lpstr>
      <vt:lpstr>Thank you –  do you have any questions?</vt:lpstr>
      <vt:lpstr>Reference: Sources of information</vt:lpstr>
    </vt:vector>
  </TitlesOfParts>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dc:creator>
  <cp:lastModifiedBy>Amanda Mace</cp:lastModifiedBy>
  <cp:revision>456</cp:revision>
  <dcterms:created xsi:type="dcterms:W3CDTF">2012-06-19T02:24:40Z</dcterms:created>
  <dcterms:modified xsi:type="dcterms:W3CDTF">2017-10-25T07:44:48Z</dcterms:modified>
</cp:coreProperties>
</file>